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12192000"/>
  <p:notesSz cx="6858000" cy="9144000"/>
  <p:embeddedFontLst>
    <p:embeddedFont>
      <p:font typeface="Roboto"/>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795">
          <p15:clr>
            <a:srgbClr val="A4A3A4"/>
          </p15:clr>
        </p15:guide>
      </p15:sldGuideLst>
    </p:ext>
    <p:ext uri="http://customooxmlschemas.google.com/">
      <go:slidesCustomData xmlns:go="http://customooxmlschemas.google.com/" r:id="rId47" roundtripDataSignature="AMtx7mjF+UfWqK+joOI/zhm1BD8KWEF2Q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97DE841-C035-4A9F-AAA9-AE0F3C3CA7DF}">
  <a:tblStyle styleId="{F97DE841-C035-4A9F-AAA9-AE0F3C3CA7D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620E28D-153A-45CC-93CB-A3BC1E92C2C1}" styleName="Table_1">
    <a:wholeTbl>
      <a:tcTxStyle>
        <a:font>
          <a:latin typeface="Arial"/>
          <a:ea typeface="Arial"/>
          <a:cs typeface="Arial"/>
        </a:font>
        <a:srgbClr val="000000"/>
      </a:tcTxStyle>
      <a:tcStyle>
        <a:tcBdr>
          <a:left>
            <a:ln cap="flat" cmpd="sng">
              <a:solidFill>
                <a:srgbClr val="808080"/>
              </a:solidFill>
              <a:prstDash val="solid"/>
              <a:round/>
              <a:headEnd len="sm" w="sm" type="none"/>
              <a:tailEnd len="sm" w="sm" type="none"/>
            </a:ln>
          </a:left>
          <a:right>
            <a:ln cap="flat" cmpd="sng">
              <a:solidFill>
                <a:srgbClr val="808080"/>
              </a:solidFill>
              <a:prstDash val="solid"/>
              <a:round/>
              <a:headEnd len="sm" w="sm" type="none"/>
              <a:tailEnd len="sm" w="sm" type="none"/>
            </a:ln>
          </a:right>
          <a:top>
            <a:ln cap="flat" cmpd="sng">
              <a:solidFill>
                <a:srgbClr val="808080"/>
              </a:solidFill>
              <a:prstDash val="solid"/>
              <a:round/>
              <a:headEnd len="sm" w="sm" type="none"/>
              <a:tailEnd len="sm" w="sm" type="none"/>
            </a:ln>
          </a:top>
          <a:bottom>
            <a:ln cap="flat" cmpd="sng">
              <a:solidFill>
                <a:srgbClr val="808080"/>
              </a:solidFill>
              <a:prstDash val="solid"/>
              <a:round/>
              <a:headEnd len="sm" w="sm" type="none"/>
              <a:tailEnd len="sm" w="sm" type="none"/>
            </a:ln>
          </a:bottom>
          <a:insideH>
            <a:ln cap="flat" cmpd="sng">
              <a:solidFill>
                <a:srgbClr val="808080"/>
              </a:solidFill>
              <a:prstDash val="solid"/>
              <a:round/>
              <a:headEnd len="sm" w="sm" type="none"/>
              <a:tailEnd len="sm" w="sm" type="none"/>
            </a:ln>
          </a:insideH>
          <a:insideV>
            <a:ln cap="flat" cmpd="sng">
              <a:solidFill>
                <a:srgbClr val="80808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79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4.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6.xml"/><Relationship Id="rId44" Type="http://schemas.openxmlformats.org/officeDocument/2006/relationships/font" Target="fonts/OpenSans-bold.fntdata"/><Relationship Id="rId21" Type="http://schemas.openxmlformats.org/officeDocument/2006/relationships/slide" Target="slides/slide15.xml"/><Relationship Id="rId43" Type="http://schemas.openxmlformats.org/officeDocument/2006/relationships/font" Target="fonts/OpenSans-regular.fntdata"/><Relationship Id="rId24" Type="http://schemas.openxmlformats.org/officeDocument/2006/relationships/slide" Target="slides/slide18.xml"/><Relationship Id="rId46" Type="http://schemas.openxmlformats.org/officeDocument/2006/relationships/font" Target="fonts/OpenSans-boldItalic.fntdata"/><Relationship Id="rId23" Type="http://schemas.openxmlformats.org/officeDocument/2006/relationships/slide" Target="slides/slide17.xml"/><Relationship Id="rId45" Type="http://schemas.openxmlformats.org/officeDocument/2006/relationships/font" Target="fonts/OpenSa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regular.fntdata"/><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California" TargetMode="External"/><Relationship Id="rId3" Type="http://schemas.openxmlformats.org/officeDocument/2006/relationships/hyperlink" Target="https://en.wikipedia.org/wiki/California_Current" TargetMode="External"/><Relationship Id="rId4" Type="http://schemas.openxmlformats.org/officeDocument/2006/relationships/hyperlink" Target="https://en.wikipedia.org/wiki/Fog"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4" name="Google Shape;1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4a0497dcc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74a0497dcc_2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74a0497dcc_2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83e078469e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83e078469e_2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83e078469e_2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4ab10e090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g74ab10e090_1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g74ab10e090_1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49f115918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g749f115918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749f115918_0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74a0497dcc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74a0497dcc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212529"/>
                </a:solidFill>
                <a:highlight>
                  <a:srgbClr val="FFFFFF"/>
                </a:highlight>
                <a:latin typeface="Roboto"/>
                <a:ea typeface="Roboto"/>
                <a:cs typeface="Roboto"/>
                <a:sym typeface="Roboto"/>
              </a:rPr>
              <a:t>Gradient boosting is an ensembling technique where several weak learners (regression trees) are combined to yield a powerful single model, in an iterative fashion.</a:t>
            </a:r>
            <a:endParaRPr>
              <a:solidFill>
                <a:srgbClr val="212529"/>
              </a:solidFill>
              <a:highlight>
                <a:srgbClr val="FFFFFF"/>
              </a:highlight>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a:solidFill>
                  <a:srgbClr val="212529"/>
                </a:solidFill>
                <a:highlight>
                  <a:srgbClr val="FFFFFF"/>
                </a:highlight>
                <a:latin typeface="Roboto"/>
                <a:ea typeface="Roboto"/>
                <a:cs typeface="Roboto"/>
                <a:sym typeface="Roboto"/>
              </a:rPr>
              <a:t>Early stopping support enables us to find the least number of iterations which is sufficient to build a model that generalizes well to unseen data.</a:t>
            </a:r>
            <a:endParaRPr>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324" name="Google Shape;324;g74a0497dcc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74a0497dcc_4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74a0497dcc_4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74a0497dcc_4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74a0497dcc_4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74a0497dcc_4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600"/>
              </a:spcBef>
              <a:spcAft>
                <a:spcPts val="0"/>
              </a:spcAft>
              <a:buClr>
                <a:schemeClr val="dk1"/>
              </a:buClr>
              <a:buSzPts val="1100"/>
              <a:buFont typeface="Arial"/>
              <a:buNone/>
            </a:pPr>
            <a:r>
              <a:rPr lang="en-US" sz="1100">
                <a:solidFill>
                  <a:srgbClr val="695D46"/>
                </a:solidFill>
                <a:latin typeface="Open Sans"/>
                <a:ea typeface="Open Sans"/>
                <a:cs typeface="Open Sans"/>
                <a:sym typeface="Open Sans"/>
              </a:rPr>
              <a:t>found geothermal, biomass and month_6 are the most impactful to the model . Also, from the Partial Dependence Plot of geothermal, we can see how changes in the values of geothermal affects the model’s predictions.</a:t>
            </a:r>
            <a:endParaRPr/>
          </a:p>
        </p:txBody>
      </p:sp>
      <p:sp>
        <p:nvSpPr>
          <p:cNvPr id="364" name="Google Shape;364;g74a0497dcc_4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74a0497dcc_4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g74a0497dcc_4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600"/>
              </a:spcBef>
              <a:spcAft>
                <a:spcPts val="0"/>
              </a:spcAft>
              <a:buClr>
                <a:schemeClr val="dk1"/>
              </a:buClr>
              <a:buSzPts val="1100"/>
              <a:buFont typeface="Arial"/>
              <a:buNone/>
            </a:pPr>
            <a:r>
              <a:rPr lang="en-US" sz="1100">
                <a:solidFill>
                  <a:srgbClr val="695D46"/>
                </a:solidFill>
                <a:latin typeface="Open Sans"/>
                <a:ea typeface="Open Sans"/>
                <a:cs typeface="Open Sans"/>
                <a:sym typeface="Open Sans"/>
              </a:rPr>
              <a:t>we can see the top 3 explanations of high or low prediction, and for high predictions, month_5, month_6, hour_20, BIOGAS and BIOMASS are the largest contributors, while GEOTHERMAL, month_11, hour_4, and hour_3 are largest contributors for low predictions.</a:t>
            </a:r>
            <a:endParaRPr/>
          </a:p>
        </p:txBody>
      </p:sp>
      <p:sp>
        <p:nvSpPr>
          <p:cNvPr id="375" name="Google Shape;375;g74a0497dcc_4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74a0497dcc_4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g74a0497dcc_4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g74a0497dcc_4_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74a0497dcc_4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74a0497dcc_4_1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ensemble method where hundreds (or thousands) of individual decision trees are fit to bootstrap re-samples of the original dataset, with each tree being allowed to use a random selection of 1- N variables</a:t>
            </a:r>
            <a:endParaRPr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 all of which are desirable properties in a predictive algorithm</a:t>
            </a:r>
            <a:endParaRPr sz="1500">
              <a:solidFill>
                <a:srgbClr val="445469"/>
              </a:solidFill>
              <a:latin typeface="Microsoft Yahei"/>
              <a:ea typeface="Microsoft Yahei"/>
              <a:cs typeface="Microsoft Yahei"/>
              <a:sym typeface="Microsoft Yahei"/>
            </a:endParaRPr>
          </a:p>
          <a:p>
            <a:pPr indent="0" lvl="0" marL="457200" rtl="0" algn="l">
              <a:lnSpc>
                <a:spcPct val="120000"/>
              </a:lnSpc>
              <a:spcBef>
                <a:spcPts val="0"/>
              </a:spcBef>
              <a:spcAft>
                <a:spcPts val="0"/>
              </a:spcAft>
              <a:buClr>
                <a:schemeClr val="dk1"/>
              </a:buClr>
              <a:buSzPts val="1100"/>
              <a:buFont typeface="Arial"/>
              <a:buNone/>
            </a:pPr>
            <a:r>
              <a:rPr lang="en-US" sz="1500">
                <a:solidFill>
                  <a:srgbClr val="445469"/>
                </a:solidFill>
                <a:latin typeface="Microsoft Yahei"/>
                <a:ea typeface="Microsoft Yahei"/>
                <a:cs typeface="Microsoft Yahei"/>
                <a:sym typeface="Microsoft Yahei"/>
              </a:rPr>
              <a:t>. </a:t>
            </a:r>
            <a:endParaRPr sz="1500">
              <a:solidFill>
                <a:srgbClr val="445469"/>
              </a:solidFill>
              <a:latin typeface="Microsoft Yahei"/>
              <a:ea typeface="Microsoft Yahei"/>
              <a:cs typeface="Microsoft Yahei"/>
              <a:sym typeface="Microsoft Yahei"/>
            </a:endParaRPr>
          </a:p>
          <a:p>
            <a:pPr indent="0" lvl="0" marL="0" rtl="0" algn="l">
              <a:spcBef>
                <a:spcPts val="0"/>
              </a:spcBef>
              <a:spcAft>
                <a:spcPts val="0"/>
              </a:spcAft>
              <a:buNone/>
            </a:pPr>
            <a:r>
              <a:t/>
            </a:r>
            <a:endParaRPr/>
          </a:p>
        </p:txBody>
      </p:sp>
      <p:sp>
        <p:nvSpPr>
          <p:cNvPr id="414" name="Google Shape;414;g74a0497dcc_4_1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74a0497dcc_4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74a0497dcc_4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74a0497dcc_4_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74a0497dcc_4_1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g74a0497dcc_4_1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74a0497dcc_4_1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74a0497dcc_4_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74a0497dcc_4_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g74a0497dcc_4_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600"/>
              </a:spcBef>
              <a:spcAft>
                <a:spcPts val="0"/>
              </a:spcAft>
              <a:buClr>
                <a:schemeClr val="dk1"/>
              </a:buClr>
              <a:buSzPts val="1100"/>
              <a:buFont typeface="Arial"/>
              <a:buNone/>
            </a:pPr>
            <a:r>
              <a:rPr lang="en-US" sz="1100">
                <a:solidFill>
                  <a:srgbClr val="695D46"/>
                </a:solidFill>
                <a:latin typeface="Open Sans"/>
                <a:ea typeface="Open Sans"/>
                <a:cs typeface="Open Sans"/>
                <a:sym typeface="Open Sans"/>
              </a:rPr>
              <a:t>DataRobot models have higher accuracy compared to our models, but the gap is not large except for the regression, and multi-linear regression may not be the appropriate model for this task. The feature impact of our model is highly related to DataRobot models, especially the month variables which shows a seasonal pattern</a:t>
            </a:r>
            <a:endParaRPr/>
          </a:p>
        </p:txBody>
      </p:sp>
      <p:sp>
        <p:nvSpPr>
          <p:cNvPr id="501" name="Google Shape;50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p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p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600"/>
              </a:spcBef>
              <a:spcAft>
                <a:spcPts val="0"/>
              </a:spcAft>
              <a:buClr>
                <a:schemeClr val="dk1"/>
              </a:buClr>
              <a:buSzPts val="1100"/>
              <a:buFont typeface="Arial"/>
              <a:buNone/>
            </a:pPr>
            <a:r>
              <a:rPr lang="en-US" sz="1050">
                <a:solidFill>
                  <a:srgbClr val="222222"/>
                </a:solidFill>
                <a:highlight>
                  <a:srgbClr val="FFFFFF"/>
                </a:highlight>
                <a:latin typeface="Arial"/>
                <a:ea typeface="Arial"/>
                <a:cs typeface="Arial"/>
                <a:sym typeface="Arial"/>
              </a:rPr>
              <a:t>During summer, regions of Mediterranean climate are strongly influenced by the subtropical ridge which keeps atmospheric conditions very dry with minimal cloud coverage. In some areas, such as coastal </a:t>
            </a:r>
            <a:r>
              <a:rPr lang="en-US" sz="1050">
                <a:solidFill>
                  <a:srgbClr val="0B0080"/>
                </a:solidFill>
                <a:highlight>
                  <a:srgbClr val="FFFFFF"/>
                </a:highlight>
                <a:uFill>
                  <a:noFill/>
                </a:uFill>
                <a:latin typeface="Arial"/>
                <a:ea typeface="Arial"/>
                <a:cs typeface="Arial"/>
                <a:sym typeface="Arial"/>
                <a:hlinkClick r:id="rId2"/>
              </a:rPr>
              <a:t>California</a:t>
            </a:r>
            <a:r>
              <a:rPr lang="en-US" sz="1050">
                <a:solidFill>
                  <a:srgbClr val="222222"/>
                </a:solidFill>
                <a:highlight>
                  <a:srgbClr val="FFFFFF"/>
                </a:highlight>
                <a:latin typeface="Arial"/>
                <a:ea typeface="Arial"/>
                <a:cs typeface="Arial"/>
                <a:sym typeface="Arial"/>
              </a:rPr>
              <a:t>, the cold </a:t>
            </a:r>
            <a:r>
              <a:rPr lang="en-US" sz="1050">
                <a:solidFill>
                  <a:srgbClr val="0B0080"/>
                </a:solidFill>
                <a:highlight>
                  <a:srgbClr val="FFFFFF"/>
                </a:highlight>
                <a:uFill>
                  <a:noFill/>
                </a:uFill>
                <a:latin typeface="Arial"/>
                <a:ea typeface="Arial"/>
                <a:cs typeface="Arial"/>
                <a:sym typeface="Arial"/>
                <a:hlinkClick r:id="rId3"/>
              </a:rPr>
              <a:t>current</a:t>
            </a:r>
            <a:r>
              <a:rPr lang="en-US" sz="1050">
                <a:solidFill>
                  <a:srgbClr val="222222"/>
                </a:solidFill>
                <a:highlight>
                  <a:srgbClr val="FFFFFF"/>
                </a:highlight>
                <a:latin typeface="Arial"/>
                <a:ea typeface="Arial"/>
                <a:cs typeface="Arial"/>
                <a:sym typeface="Arial"/>
              </a:rPr>
              <a:t> has a stabilizing effect on the surrounding air, further reducing the chances for rain, but often causing thick layers of marine </a:t>
            </a:r>
            <a:r>
              <a:rPr lang="en-US" sz="1050">
                <a:solidFill>
                  <a:srgbClr val="0B0080"/>
                </a:solidFill>
                <a:highlight>
                  <a:srgbClr val="FFFFFF"/>
                </a:highlight>
                <a:uFill>
                  <a:noFill/>
                </a:uFill>
                <a:latin typeface="Arial"/>
                <a:ea typeface="Arial"/>
                <a:cs typeface="Arial"/>
                <a:sym typeface="Arial"/>
                <a:hlinkClick r:id="rId4"/>
              </a:rPr>
              <a:t>fog</a:t>
            </a:r>
            <a:r>
              <a:rPr lang="en-US" sz="1050">
                <a:solidFill>
                  <a:srgbClr val="222222"/>
                </a:solidFill>
                <a:highlight>
                  <a:srgbClr val="FFFFFF"/>
                </a:highlight>
                <a:latin typeface="Arial"/>
                <a:ea typeface="Arial"/>
                <a:cs typeface="Arial"/>
                <a:sym typeface="Arial"/>
              </a:rPr>
              <a:t> that usually evaporates by mid-day.</a:t>
            </a:r>
            <a:endParaRPr sz="1050">
              <a:solidFill>
                <a:srgbClr val="222222"/>
              </a:solidFill>
              <a:highlight>
                <a:srgbClr val="FFFFFF"/>
              </a:highlight>
              <a:latin typeface="Arial"/>
              <a:ea typeface="Arial"/>
              <a:cs typeface="Arial"/>
              <a:sym typeface="Arial"/>
            </a:endParaRPr>
          </a:p>
          <a:p>
            <a:pPr indent="0" lvl="0" marL="0" rtl="0" algn="l">
              <a:spcBef>
                <a:spcPts val="1600"/>
              </a:spcBef>
              <a:spcAft>
                <a:spcPts val="0"/>
              </a:spcAft>
              <a:buNone/>
            </a:pPr>
            <a:r>
              <a:t/>
            </a:r>
            <a:endParaRPr/>
          </a:p>
        </p:txBody>
      </p:sp>
      <p:sp>
        <p:nvSpPr>
          <p:cNvPr id="561" name="Google Shape;561;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6" name="Google Shape;57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California is a leader in green energy and has the goal of 100% zero-carbon-</a:t>
            </a:r>
            <a:r>
              <a:rPr lang="en-US"/>
              <a:t>emissions</a:t>
            </a:r>
            <a:r>
              <a:rPr lang="en-US"/>
              <a:t> sourced power by 2045.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data set that this project is based on contains hourly data on the amount of energy produced from each sources of renewable energy in California, and we can see the rapid growth in renewable energy here.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business relevance of renewable energy sources is obvious. Given emissions reduction targets there is growing demand for renewables and climate change in general is a very immediate issue. </a:t>
            </a:r>
            <a:endParaRPr/>
          </a:p>
          <a:p>
            <a:pPr indent="0" lvl="0" marL="0" rtl="0" algn="l">
              <a:spcBef>
                <a:spcPts val="0"/>
              </a:spcBef>
              <a:spcAft>
                <a:spcPts val="0"/>
              </a:spcAft>
              <a:buNone/>
            </a:pPr>
            <a:r>
              <a:t/>
            </a:r>
            <a:endParaRPr/>
          </a:p>
        </p:txBody>
      </p:sp>
      <p:sp>
        <p:nvSpPr>
          <p:cNvPr id="139" name="Google Shape;13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4b1da96b4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g74b1da96b4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We expected to see some seasonality in energy production that could potentially be used for better forecasting or to understand production variation. </a:t>
            </a:r>
            <a:endParaRPr/>
          </a:p>
          <a:p>
            <a:pPr indent="-317500" lvl="0" marL="457200" rtl="0" algn="l">
              <a:spcBef>
                <a:spcPts val="0"/>
              </a:spcBef>
              <a:spcAft>
                <a:spcPts val="0"/>
              </a:spcAft>
              <a:buSzPts val="1400"/>
              <a:buAutoNum type="arabicPeriod"/>
            </a:pPr>
            <a:r>
              <a:rPr lang="en-US"/>
              <a:t>We were also interested to see which energy sources are complementary and which are non-complementary. </a:t>
            </a:r>
            <a:endParaRPr/>
          </a:p>
          <a:p>
            <a:pPr indent="-317500" lvl="0" marL="457200" rtl="0" algn="l">
              <a:spcBef>
                <a:spcPts val="0"/>
              </a:spcBef>
              <a:spcAft>
                <a:spcPts val="0"/>
              </a:spcAft>
              <a:buSzPts val="1400"/>
              <a:buAutoNum type="arabicPeriod"/>
            </a:pPr>
            <a:r>
              <a:rPr lang="en-US"/>
              <a:t>We believed that to be useful to policy makers and investors, our analysis and results had to be accessible and understandable.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p:txBody>
      </p:sp>
      <p:sp>
        <p:nvSpPr>
          <p:cNvPr id="149" name="Google Shape;149;g74b1da96b4_0_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74b1da96b4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g74b1da96b4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42900" lvl="0" marL="457200" rtl="0" algn="l">
              <a:lnSpc>
                <a:spcPct val="120000"/>
              </a:lnSpc>
              <a:spcBef>
                <a:spcPts val="0"/>
              </a:spcBef>
              <a:spcAft>
                <a:spcPts val="0"/>
              </a:spcAft>
              <a:buClr>
                <a:srgbClr val="445469"/>
              </a:buClr>
              <a:buSzPts val="1800"/>
              <a:buFont typeface="Microsoft Yahei"/>
              <a:buChar char="●"/>
            </a:pPr>
            <a:r>
              <a:rPr lang="en-US" sz="1800">
                <a:solidFill>
                  <a:srgbClr val="445469"/>
                </a:solidFill>
                <a:latin typeface="Microsoft Yahei"/>
                <a:ea typeface="Microsoft Yahei"/>
                <a:cs typeface="Microsoft Yahei"/>
                <a:sym typeface="Microsoft Yahei"/>
              </a:rPr>
              <a:t>The data set is from Kaggle, with the original source being California ISO:</a:t>
            </a:r>
            <a:endParaRPr sz="1800">
              <a:solidFill>
                <a:srgbClr val="445469"/>
              </a:solidFill>
              <a:latin typeface="Microsoft Yahei"/>
              <a:ea typeface="Microsoft Yahei"/>
              <a:cs typeface="Microsoft Yahei"/>
              <a:sym typeface="Microsoft Yahei"/>
            </a:endParaRPr>
          </a:p>
          <a:p>
            <a:pPr indent="-342900" lvl="0" marL="457200" rtl="0" algn="l">
              <a:lnSpc>
                <a:spcPct val="120000"/>
              </a:lnSpc>
              <a:spcBef>
                <a:spcPts val="0"/>
              </a:spcBef>
              <a:spcAft>
                <a:spcPts val="0"/>
              </a:spcAft>
              <a:buClr>
                <a:srgbClr val="445469"/>
              </a:buClr>
              <a:buSzPts val="1800"/>
              <a:buFont typeface="Microsoft Yahei"/>
              <a:buChar char="●"/>
            </a:pPr>
            <a:r>
              <a:rPr lang="en-US" sz="1800">
                <a:solidFill>
                  <a:srgbClr val="445469"/>
                </a:solidFill>
                <a:latin typeface="Microsoft Yahei"/>
                <a:ea typeface="Microsoft Yahei"/>
                <a:cs typeface="Microsoft Yahei"/>
                <a:sym typeface="Microsoft Yahei"/>
              </a:rPr>
              <a:t>they’re </a:t>
            </a:r>
            <a:r>
              <a:rPr lang="en-US" sz="1800">
                <a:solidFill>
                  <a:srgbClr val="445469"/>
                </a:solidFill>
                <a:latin typeface="Microsoft Yahei"/>
                <a:ea typeface="Microsoft Yahei"/>
                <a:cs typeface="Microsoft Yahei"/>
                <a:sym typeface="Microsoft Yahei"/>
              </a:rPr>
              <a:t>an independent, power grid operator, who supply 80% of California’s power lines and we believe they are a highly reliable data source. </a:t>
            </a:r>
            <a:endParaRPr sz="1800">
              <a:solidFill>
                <a:srgbClr val="445469"/>
              </a:solidFill>
              <a:latin typeface="Microsoft Yahei"/>
              <a:ea typeface="Microsoft Yahei"/>
              <a:cs typeface="Microsoft Yahei"/>
              <a:sym typeface="Microsoft Yahei"/>
            </a:endParaRPr>
          </a:p>
          <a:p>
            <a:pPr indent="0" lvl="0" marL="457200" rtl="0" algn="l">
              <a:lnSpc>
                <a:spcPct val="120000"/>
              </a:lnSpc>
              <a:spcBef>
                <a:spcPts val="0"/>
              </a:spcBef>
              <a:spcAft>
                <a:spcPts val="0"/>
              </a:spcAft>
              <a:buNone/>
            </a:pPr>
            <a:r>
              <a:t/>
            </a:r>
            <a:endParaRPr sz="1800">
              <a:solidFill>
                <a:srgbClr val="445469"/>
              </a:solidFill>
              <a:latin typeface="Microsoft Yahei"/>
              <a:ea typeface="Microsoft Yahei"/>
              <a:cs typeface="Microsoft Yahei"/>
              <a:sym typeface="Microsoft Yahei"/>
            </a:endParaRPr>
          </a:p>
        </p:txBody>
      </p:sp>
      <p:sp>
        <p:nvSpPr>
          <p:cNvPr id="157" name="Google Shape;157;g74b1da96b4_0_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4b1da96b4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g74b1da96b4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42900" lvl="0" marL="457200" rtl="0" algn="l">
              <a:lnSpc>
                <a:spcPct val="120000"/>
              </a:lnSpc>
              <a:spcBef>
                <a:spcPts val="0"/>
              </a:spcBef>
              <a:spcAft>
                <a:spcPts val="0"/>
              </a:spcAft>
              <a:buClr>
                <a:srgbClr val="445469"/>
              </a:buClr>
              <a:buSzPts val="1800"/>
              <a:buFont typeface="Microsoft Yahei"/>
              <a:buChar char="●"/>
            </a:pPr>
            <a:r>
              <a:rPr lang="en-US" sz="1800">
                <a:solidFill>
                  <a:srgbClr val="445469"/>
                </a:solidFill>
                <a:latin typeface="Microsoft Yahei"/>
                <a:ea typeface="Microsoft Yahei"/>
                <a:cs typeface="Microsoft Yahei"/>
                <a:sym typeface="Microsoft Yahei"/>
              </a:rPr>
              <a:t>Used timestamp variable to generate hour and month indicator variables to explore seasonality hypothesis and removed a variable which contained 70% missing values</a:t>
            </a:r>
            <a:endParaRPr sz="1800">
              <a:solidFill>
                <a:srgbClr val="445469"/>
              </a:solidFill>
              <a:latin typeface="Microsoft Yahei"/>
              <a:ea typeface="Microsoft Yahei"/>
              <a:cs typeface="Microsoft Yahei"/>
              <a:sym typeface="Microsoft Yahei"/>
            </a:endParaRPr>
          </a:p>
          <a:p>
            <a:pPr indent="-342900" lvl="0" marL="457200" rtl="0" algn="l">
              <a:lnSpc>
                <a:spcPct val="120000"/>
              </a:lnSpc>
              <a:spcBef>
                <a:spcPts val="0"/>
              </a:spcBef>
              <a:spcAft>
                <a:spcPts val="0"/>
              </a:spcAft>
              <a:buClr>
                <a:srgbClr val="445469"/>
              </a:buClr>
              <a:buSzPts val="1800"/>
              <a:buFont typeface="Microsoft Yahei"/>
              <a:buChar char="●"/>
            </a:pPr>
            <a:r>
              <a:rPr lang="en-US" sz="1800">
                <a:solidFill>
                  <a:srgbClr val="445469"/>
                </a:solidFill>
                <a:latin typeface="Microsoft Yahei"/>
                <a:ea typeface="Microsoft Yahei"/>
                <a:cs typeface="Microsoft Yahei"/>
                <a:sym typeface="Microsoft Yahei"/>
              </a:rPr>
              <a:t>Cleaned variables shown here contained energy output by source and time:</a:t>
            </a:r>
            <a:endParaRPr/>
          </a:p>
        </p:txBody>
      </p:sp>
      <p:sp>
        <p:nvSpPr>
          <p:cNvPr id="167" name="Google Shape;167;g74b1da96b4_0_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4b1da96b4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g74b1da96b4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From descriptive statistics w</a:t>
            </a:r>
            <a:r>
              <a:rPr lang="en-US"/>
              <a:t>e found that all energy variables fitted approximately well with a normal distribution, with the exception of SOLAR.PV and WIND.TOTAL.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distributions of Solar.PV and Wind.total make sense because of the nature of the power source. Both sources experience long periods of low/no output and only produce output for short intervals each day</a:t>
            </a:r>
            <a:r>
              <a:rPr lang="en-US"/>
              <a:t>: when the sun is out or the wind blowing</a:t>
            </a:r>
            <a:r>
              <a:rPr lang="en-US"/>
              <a:t>, so we weren’t concerned that these distributions destroyed our data quality. </a:t>
            </a:r>
            <a:endParaRPr/>
          </a:p>
        </p:txBody>
      </p:sp>
      <p:sp>
        <p:nvSpPr>
          <p:cNvPr id="176" name="Google Shape;176;g74b1da96b4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4b1da96b4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74b1da96b4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As the focus for our analysis w</a:t>
            </a:r>
            <a:r>
              <a:rPr lang="en-US"/>
              <a:t>e chose small hydro as our target variable, after statistical, policy and economic considerations</a:t>
            </a:r>
            <a:endParaRPr/>
          </a:p>
          <a:p>
            <a:pPr indent="-317500" lvl="0" marL="457200" rtl="0" algn="l">
              <a:spcBef>
                <a:spcPts val="0"/>
              </a:spcBef>
              <a:spcAft>
                <a:spcPts val="0"/>
              </a:spcAft>
              <a:buSzPts val="1400"/>
              <a:buChar char="●"/>
            </a:pPr>
            <a:r>
              <a:rPr lang="en-US"/>
              <a:t>From the statistics side, the distribution is close to normal and it’s relatively highly correlated to the other variables.</a:t>
            </a:r>
            <a:endParaRPr/>
          </a:p>
          <a:p>
            <a:pPr indent="-317500" lvl="0" marL="457200" rtl="0" algn="l">
              <a:spcBef>
                <a:spcPts val="0"/>
              </a:spcBef>
              <a:spcAft>
                <a:spcPts val="0"/>
              </a:spcAft>
              <a:buSzPts val="1400"/>
              <a:buChar char="●"/>
            </a:pPr>
            <a:r>
              <a:rPr lang="en-US"/>
              <a:t>From a policy perspective, one of the big challenges to California’s targets is energy storage. Small hydro’s pumped storage method can help a lot with this by </a:t>
            </a:r>
            <a:r>
              <a:rPr lang="en-US"/>
              <a:t>by pumping water uphill and converting excess wind and solar energy into gravitational potential energy,</a:t>
            </a:r>
            <a:r>
              <a:rPr lang="en-US"/>
              <a:t> until it is needed.</a:t>
            </a:r>
            <a:endParaRPr/>
          </a:p>
          <a:p>
            <a:pPr indent="-317500" lvl="0" marL="457200" rtl="0" algn="l">
              <a:spcBef>
                <a:spcPts val="0"/>
              </a:spcBef>
              <a:spcAft>
                <a:spcPts val="0"/>
              </a:spcAft>
              <a:buSzPts val="1400"/>
              <a:buChar char="●"/>
            </a:pPr>
            <a:r>
              <a:rPr lang="en-US"/>
              <a:t>From an economic and environmental perspective, evaluation of the efficiency of small hydro as an energy source compared to other sources is  obviously important. </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i="1" lang="en-US"/>
              <a:t>So from a policy perspective it’s meaningful to figure out how other energys interact with the production of small hydro which can be a great measurement to evaluate the overall effectiveness of renewable energy. </a:t>
            </a:r>
            <a:endParaRPr i="1"/>
          </a:p>
          <a:p>
            <a:pPr indent="-317500" lvl="0" marL="457200" rtl="0" algn="l">
              <a:spcBef>
                <a:spcPts val="0"/>
              </a:spcBef>
              <a:spcAft>
                <a:spcPts val="0"/>
              </a:spcAft>
              <a:buClr>
                <a:schemeClr val="dk1"/>
              </a:buClr>
              <a:buSzPts val="1400"/>
              <a:buChar char="●"/>
            </a:pPr>
            <a:r>
              <a:rPr i="1" lang="en-US"/>
              <a:t>due to these advantages, California plans to build more hydro plants. However, many professionals questioned the efficiency of hydroelectric especially small hydro. Meanwhile, some people are worrying about the environmental disruption caused by building new plants, climate advocates say, this would reduce the need to build new solar and wind farms between now and 2030 and as a result, more gas plants would continue to operate, spewing planet-warming pollution into the atmosphere. Therefore, it’s urgent to evaluate the effectiveness of small hydro itself to compare with the other renewable energy which would be extremely helpful for economic and environmental decisions.</a:t>
            </a:r>
            <a:endParaRPr i="1"/>
          </a:p>
          <a:p>
            <a:pPr indent="0" lvl="0" marL="0" rtl="0" algn="l">
              <a:spcBef>
                <a:spcPts val="0"/>
              </a:spcBef>
              <a:spcAft>
                <a:spcPts val="0"/>
              </a:spcAft>
              <a:buNone/>
            </a:pPr>
            <a:r>
              <a:t/>
            </a:r>
            <a:endParaRPr i="1"/>
          </a:p>
          <a:p>
            <a:pPr indent="0" lvl="0" marL="0" rtl="0" algn="l">
              <a:spcBef>
                <a:spcPts val="0"/>
              </a:spcBef>
              <a:spcAft>
                <a:spcPts val="0"/>
              </a:spcAft>
              <a:buNone/>
            </a:pPr>
            <a:r>
              <a:t/>
            </a:r>
            <a:endParaRPr/>
          </a:p>
        </p:txBody>
      </p:sp>
      <p:sp>
        <p:nvSpPr>
          <p:cNvPr id="185" name="Google Shape;185;g74b1da96b4_0_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空白" type="blank">
  <p:cSld name="BLANK">
    <p:spTree>
      <p:nvGrpSpPr>
        <p:cNvPr id="15" name="Shape 15"/>
        <p:cNvGrpSpPr/>
        <p:nvPr/>
      </p:nvGrpSpPr>
      <p:grpSpPr>
        <a:xfrm>
          <a:off x="0" y="0"/>
          <a:ext cx="0" cy="0"/>
          <a:chOff x="0" y="0"/>
          <a:chExt cx="0" cy="0"/>
        </a:xfrm>
      </p:grpSpPr>
      <p:sp>
        <p:nvSpPr>
          <p:cNvPr id="16" name="Google Shape;16;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竖排文字" type="vertTx">
  <p:cSld name="VERTICAL_TEXT">
    <p:spTree>
      <p:nvGrpSpPr>
        <p:cNvPr id="72" name="Shape 72"/>
        <p:cNvGrpSpPr/>
        <p:nvPr/>
      </p:nvGrpSpPr>
      <p:grpSpPr>
        <a:xfrm>
          <a:off x="0" y="0"/>
          <a:ext cx="0" cy="0"/>
          <a:chOff x="0" y="0"/>
          <a:chExt cx="0" cy="0"/>
        </a:xfrm>
      </p:grpSpPr>
      <p:sp>
        <p:nvSpPr>
          <p:cNvPr id="73" name="Google Shape;73;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4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垂直排列标题与&#10;文本" type="vertTitleAndTx">
  <p:cSld name="VERTICAL_TITLE_AND_VERTICAL_TEXT">
    <p:spTree>
      <p:nvGrpSpPr>
        <p:cNvPr id="78" name="Shape 78"/>
        <p:cNvGrpSpPr/>
        <p:nvPr/>
      </p:nvGrpSpPr>
      <p:grpSpPr>
        <a:xfrm>
          <a:off x="0" y="0"/>
          <a:ext cx="0" cy="0"/>
          <a:chOff x="0" y="0"/>
          <a:chExt cx="0" cy="0"/>
        </a:xfrm>
      </p:grpSpPr>
      <p:sp>
        <p:nvSpPr>
          <p:cNvPr id="79" name="Google Shape;79;p4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4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幻灯片" type="title">
  <p:cSld name="TITLE">
    <p:spTree>
      <p:nvGrpSpPr>
        <p:cNvPr id="19" name="Shape 19"/>
        <p:cNvGrpSpPr/>
        <p:nvPr/>
      </p:nvGrpSpPr>
      <p:grpSpPr>
        <a:xfrm>
          <a:off x="0" y="0"/>
          <a:ext cx="0" cy="0"/>
          <a:chOff x="0" y="0"/>
          <a:chExt cx="0" cy="0"/>
        </a:xfrm>
      </p:grpSpPr>
      <p:sp>
        <p:nvSpPr>
          <p:cNvPr id="20" name="Google Shape;20;p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标题和内容" type="obj">
  <p:cSld name="OBJECT">
    <p:spTree>
      <p:nvGrpSpPr>
        <p:cNvPr id="25" name="Shape 25"/>
        <p:cNvGrpSpPr/>
        <p:nvPr/>
      </p:nvGrpSpPr>
      <p:grpSpPr>
        <a:xfrm>
          <a:off x="0" y="0"/>
          <a:ext cx="0" cy="0"/>
          <a:chOff x="0" y="0"/>
          <a:chExt cx="0" cy="0"/>
        </a:xfrm>
      </p:grpSpPr>
      <p:sp>
        <p:nvSpPr>
          <p:cNvPr id="26" name="Google Shape;26;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节标题" type="secHead">
  <p:cSld name="SECTION_HEADER">
    <p:spTree>
      <p:nvGrpSpPr>
        <p:cNvPr id="31" name="Shape 31"/>
        <p:cNvGrpSpPr/>
        <p:nvPr/>
      </p:nvGrpSpPr>
      <p:grpSpPr>
        <a:xfrm>
          <a:off x="0" y="0"/>
          <a:ext cx="0" cy="0"/>
          <a:chOff x="0" y="0"/>
          <a:chExt cx="0" cy="0"/>
        </a:xfrm>
      </p:grpSpPr>
      <p:sp>
        <p:nvSpPr>
          <p:cNvPr id="32" name="Google Shape;32;p3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3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两栏内容" type="twoObj">
  <p:cSld name="TWO_OBJECTS">
    <p:spTree>
      <p:nvGrpSpPr>
        <p:cNvPr id="37" name="Shape 37"/>
        <p:cNvGrpSpPr/>
        <p:nvPr/>
      </p:nvGrpSpPr>
      <p:grpSpPr>
        <a:xfrm>
          <a:off x="0" y="0"/>
          <a:ext cx="0" cy="0"/>
          <a:chOff x="0" y="0"/>
          <a:chExt cx="0" cy="0"/>
        </a:xfrm>
      </p:grpSpPr>
      <p:sp>
        <p:nvSpPr>
          <p:cNvPr id="38" name="Google Shape;38;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4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比较" type="twoTxTwoObj">
  <p:cSld name="TWO_OBJECTS_WITH_TEXT">
    <p:spTree>
      <p:nvGrpSpPr>
        <p:cNvPr id="44" name="Shape 44"/>
        <p:cNvGrpSpPr/>
        <p:nvPr/>
      </p:nvGrpSpPr>
      <p:grpSpPr>
        <a:xfrm>
          <a:off x="0" y="0"/>
          <a:ext cx="0" cy="0"/>
          <a:chOff x="0" y="0"/>
          <a:chExt cx="0" cy="0"/>
        </a:xfrm>
      </p:grpSpPr>
      <p:sp>
        <p:nvSpPr>
          <p:cNvPr id="45" name="Google Shape;45;p4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4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4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仅标题" type="titleOnly">
  <p:cSld name="TITLE_ONLY">
    <p:spTree>
      <p:nvGrpSpPr>
        <p:cNvPr id="53" name="Shape 53"/>
        <p:cNvGrpSpPr/>
        <p:nvPr/>
      </p:nvGrpSpPr>
      <p:grpSpPr>
        <a:xfrm>
          <a:off x="0" y="0"/>
          <a:ext cx="0" cy="0"/>
          <a:chOff x="0" y="0"/>
          <a:chExt cx="0" cy="0"/>
        </a:xfrm>
      </p:grpSpPr>
      <p:sp>
        <p:nvSpPr>
          <p:cNvPr id="54" name="Google Shape;54;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内容与标题" type="objTx">
  <p:cSld name="OBJECT_WITH_CAPTION_TEXT">
    <p:spTree>
      <p:nvGrpSpPr>
        <p:cNvPr id="58" name="Shape 58"/>
        <p:cNvGrpSpPr/>
        <p:nvPr/>
      </p:nvGrpSpPr>
      <p:grpSpPr>
        <a:xfrm>
          <a:off x="0" y="0"/>
          <a:ext cx="0" cy="0"/>
          <a:chOff x="0" y="0"/>
          <a:chExt cx="0" cy="0"/>
        </a:xfrm>
      </p:grpSpPr>
      <p:sp>
        <p:nvSpPr>
          <p:cNvPr id="59" name="Google Shape;59;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图片与标题" type="picTx">
  <p:cSld name="PICTURE_WITH_CAPTION_TEXT">
    <p:spTree>
      <p:nvGrpSpPr>
        <p:cNvPr id="65" name="Shape 65"/>
        <p:cNvGrpSpPr/>
        <p:nvPr/>
      </p:nvGrpSpPr>
      <p:grpSpPr>
        <a:xfrm>
          <a:off x="0" y="0"/>
          <a:ext cx="0" cy="0"/>
          <a:chOff x="0" y="0"/>
          <a:chExt cx="0" cy="0"/>
        </a:xfrm>
      </p:grpSpPr>
      <p:sp>
        <p:nvSpPr>
          <p:cNvPr id="66" name="Google Shape;66;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6.png"/><Relationship Id="rId4" Type="http://schemas.openxmlformats.org/officeDocument/2006/relationships/image" Target="../media/image26.png"/><Relationship Id="rId5"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30.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32.png"/><Relationship Id="rId5"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hyperlink" Target="https://www.kaggle.com/cheedcheed/california-renewable-production-20102018" TargetMode="External"/><Relationship Id="rId5" Type="http://schemas.openxmlformats.org/officeDocument/2006/relationships/hyperlink" Target="http://www.caiso.com/Pages/default.aspx" TargetMode="External"/><Relationship Id="rId6" Type="http://schemas.openxmlformats.org/officeDocument/2006/relationships/image" Target="../media/image12.png"/><Relationship Id="rId7"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88" name="Shape 88"/>
        <p:cNvGrpSpPr/>
        <p:nvPr/>
      </p:nvGrpSpPr>
      <p:grpSpPr>
        <a:xfrm>
          <a:off x="0" y="0"/>
          <a:ext cx="0" cy="0"/>
          <a:chOff x="0" y="0"/>
          <a:chExt cx="0" cy="0"/>
        </a:xfrm>
      </p:grpSpPr>
      <p:grpSp>
        <p:nvGrpSpPr>
          <p:cNvPr id="89" name="Google Shape;89;p1"/>
          <p:cNvGrpSpPr/>
          <p:nvPr/>
        </p:nvGrpSpPr>
        <p:grpSpPr>
          <a:xfrm>
            <a:off x="1922993" y="237388"/>
            <a:ext cx="8346015" cy="6383223"/>
            <a:chOff x="2496157" y="237388"/>
            <a:chExt cx="6822015" cy="6383223"/>
          </a:xfrm>
        </p:grpSpPr>
        <p:pic>
          <p:nvPicPr>
            <p:cNvPr id="90" name="Google Shape;90;p1"/>
            <p:cNvPicPr preferRelativeResize="0"/>
            <p:nvPr/>
          </p:nvPicPr>
          <p:blipFill rotWithShape="1">
            <a:blip r:embed="rId3">
              <a:alphaModFix/>
            </a:blip>
            <a:srcRect b="0" l="0" r="0" t="0"/>
            <a:stretch/>
          </p:blipFill>
          <p:spPr>
            <a:xfrm>
              <a:off x="2499730" y="237388"/>
              <a:ext cx="6818442" cy="6383223"/>
            </a:xfrm>
            <a:prstGeom prst="rect">
              <a:avLst/>
            </a:prstGeom>
            <a:noFill/>
            <a:ln>
              <a:noFill/>
            </a:ln>
          </p:spPr>
        </p:pic>
        <p:pic>
          <p:nvPicPr>
            <p:cNvPr id="91" name="Google Shape;91;p1"/>
            <p:cNvPicPr preferRelativeResize="0"/>
            <p:nvPr/>
          </p:nvPicPr>
          <p:blipFill rotWithShape="1">
            <a:blip r:embed="rId4">
              <a:alphaModFix/>
            </a:blip>
            <a:srcRect b="0" l="0" r="0" t="0"/>
            <a:stretch/>
          </p:blipFill>
          <p:spPr>
            <a:xfrm>
              <a:off x="2496157" y="237388"/>
              <a:ext cx="6822015" cy="6383065"/>
            </a:xfrm>
            <a:prstGeom prst="rect">
              <a:avLst/>
            </a:prstGeom>
            <a:noFill/>
            <a:ln>
              <a:noFill/>
            </a:ln>
          </p:spPr>
        </p:pic>
      </p:grpSp>
      <p:pic>
        <p:nvPicPr>
          <p:cNvPr id="92" name="Google Shape;92;p1"/>
          <p:cNvPicPr preferRelativeResize="0"/>
          <p:nvPr/>
        </p:nvPicPr>
        <p:blipFill rotWithShape="1">
          <a:blip r:embed="rId5">
            <a:alphaModFix/>
          </a:blip>
          <a:srcRect b="0" l="0" r="0" t="0"/>
          <a:stretch/>
        </p:blipFill>
        <p:spPr>
          <a:xfrm>
            <a:off x="2692398" y="496118"/>
            <a:ext cx="7075715" cy="5836736"/>
          </a:xfrm>
          <a:prstGeom prst="rect">
            <a:avLst/>
          </a:prstGeom>
          <a:noFill/>
          <a:ln>
            <a:noFill/>
          </a:ln>
        </p:spPr>
      </p:pic>
      <p:sp>
        <p:nvSpPr>
          <p:cNvPr id="93" name="Google Shape;93;p1"/>
          <p:cNvSpPr txBox="1"/>
          <p:nvPr/>
        </p:nvSpPr>
        <p:spPr>
          <a:xfrm>
            <a:off x="3224775" y="1988450"/>
            <a:ext cx="6078000" cy="1862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Font typeface="Arial"/>
              <a:buNone/>
            </a:pPr>
            <a:r>
              <a:rPr b="1" lang="en-US" sz="4800">
                <a:solidFill>
                  <a:schemeClr val="lt1"/>
                </a:solidFill>
                <a:latin typeface="Microsoft Yahei"/>
                <a:ea typeface="Microsoft Yahei"/>
                <a:cs typeface="Microsoft Yahei"/>
                <a:sym typeface="Microsoft Yahei"/>
              </a:rPr>
              <a:t>Renewable energy sources in California</a:t>
            </a:r>
            <a:endParaRPr b="1" sz="4800">
              <a:solidFill>
                <a:schemeClr val="lt1"/>
              </a:solidFill>
              <a:latin typeface="Microsoft Yahei"/>
              <a:ea typeface="Microsoft Yahei"/>
              <a:cs typeface="Microsoft Yahei"/>
              <a:sym typeface="Microsoft Yahei"/>
            </a:endParaRPr>
          </a:p>
        </p:txBody>
      </p:sp>
      <p:grpSp>
        <p:nvGrpSpPr>
          <p:cNvPr id="94" name="Google Shape;94;p1"/>
          <p:cNvGrpSpPr/>
          <p:nvPr/>
        </p:nvGrpSpPr>
        <p:grpSpPr>
          <a:xfrm>
            <a:off x="4093029" y="3646711"/>
            <a:ext cx="3888050" cy="1097752"/>
            <a:chOff x="4093029" y="3646711"/>
            <a:chExt cx="3888050" cy="1097752"/>
          </a:xfrm>
        </p:grpSpPr>
        <p:cxnSp>
          <p:nvCxnSpPr>
            <p:cNvPr id="95" name="Google Shape;95;p1"/>
            <p:cNvCxnSpPr/>
            <p:nvPr/>
          </p:nvCxnSpPr>
          <p:spPr>
            <a:xfrm>
              <a:off x="4093029" y="3646711"/>
              <a:ext cx="3828217" cy="0"/>
            </a:xfrm>
            <a:prstGeom prst="straightConnector1">
              <a:avLst/>
            </a:prstGeom>
            <a:noFill/>
            <a:ln cap="flat" cmpd="sng" w="9525">
              <a:solidFill>
                <a:schemeClr val="lt1"/>
              </a:solidFill>
              <a:prstDash val="solid"/>
              <a:miter lim="800000"/>
              <a:headEnd len="sm" w="sm" type="none"/>
              <a:tailEnd len="sm" w="sm" type="none"/>
            </a:ln>
          </p:spPr>
        </p:cxnSp>
        <p:sp>
          <p:nvSpPr>
            <p:cNvPr id="96" name="Google Shape;96;p1"/>
            <p:cNvSpPr/>
            <p:nvPr/>
          </p:nvSpPr>
          <p:spPr>
            <a:xfrm>
              <a:off x="4210919" y="4302371"/>
              <a:ext cx="3770160" cy="442092"/>
            </a:xfrm>
            <a:prstGeom prst="roundRect">
              <a:avLst>
                <a:gd fmla="val 16667" name="adj"/>
              </a:avLst>
            </a:prstGeom>
            <a:no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7" name="Google Shape;97;p1"/>
            <p:cNvSpPr txBox="1"/>
            <p:nvPr/>
          </p:nvSpPr>
          <p:spPr>
            <a:xfrm>
              <a:off x="4586514" y="4353024"/>
              <a:ext cx="30189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lt1"/>
                  </a:solidFill>
                  <a:latin typeface="Microsoft Yahei"/>
                  <a:ea typeface="Microsoft Yahei"/>
                  <a:cs typeface="Microsoft Yahei"/>
                  <a:sym typeface="Microsoft Yahei"/>
                </a:rPr>
                <a:t>The Credibles</a:t>
              </a:r>
              <a:endParaRPr sz="1800">
                <a:solidFill>
                  <a:schemeClr val="lt1"/>
                </a:solidFill>
                <a:latin typeface="Microsoft Yahei"/>
                <a:ea typeface="Microsoft Yahei"/>
                <a:cs typeface="Microsoft Yahei"/>
                <a:sym typeface="Microsoft Yahe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750"/>
                                        <p:tgtEl>
                                          <p:spTgt spid="92"/>
                                        </p:tgtEl>
                                      </p:cBhvr>
                                    </p:animEffect>
                                  </p:childTnLst>
                                </p:cTn>
                              </p:par>
                            </p:childTnLst>
                          </p:cTn>
                        </p:par>
                        <p:par>
                          <p:cTn fill="hold">
                            <p:stCondLst>
                              <p:cond delay="1750"/>
                            </p:stCondLst>
                            <p:childTnLst>
                              <p:par>
                                <p:cTn fill="hold" nodeType="after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childTnLst>
                          </p:cTn>
                        </p:par>
                        <p:par>
                          <p:cTn fill="hold">
                            <p:stCondLst>
                              <p:cond delay="2750"/>
                            </p:stCondLst>
                            <p:childTnLst>
                              <p:par>
                                <p:cTn fill="hold" nodeType="after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196" name="Shape 196"/>
        <p:cNvGrpSpPr/>
        <p:nvPr/>
      </p:nvGrpSpPr>
      <p:grpSpPr>
        <a:xfrm>
          <a:off x="0" y="0"/>
          <a:ext cx="0" cy="0"/>
          <a:chOff x="0" y="0"/>
          <a:chExt cx="0" cy="0"/>
        </a:xfrm>
      </p:grpSpPr>
      <p:grpSp>
        <p:nvGrpSpPr>
          <p:cNvPr id="197" name="Google Shape;197;p9"/>
          <p:cNvGrpSpPr/>
          <p:nvPr/>
        </p:nvGrpSpPr>
        <p:grpSpPr>
          <a:xfrm>
            <a:off x="-422671" y="571201"/>
            <a:ext cx="6068291" cy="5664647"/>
            <a:chOff x="2496157" y="237388"/>
            <a:chExt cx="6822015" cy="6383223"/>
          </a:xfrm>
        </p:grpSpPr>
        <p:pic>
          <p:nvPicPr>
            <p:cNvPr id="198" name="Google Shape;198;p9"/>
            <p:cNvPicPr preferRelativeResize="0"/>
            <p:nvPr/>
          </p:nvPicPr>
          <p:blipFill rotWithShape="1">
            <a:blip r:embed="rId3">
              <a:alphaModFix/>
            </a:blip>
            <a:srcRect b="0" l="0" r="0" t="0"/>
            <a:stretch/>
          </p:blipFill>
          <p:spPr>
            <a:xfrm>
              <a:off x="2499730" y="237388"/>
              <a:ext cx="6818442" cy="6383223"/>
            </a:xfrm>
            <a:prstGeom prst="rect">
              <a:avLst/>
            </a:prstGeom>
            <a:noFill/>
            <a:ln>
              <a:noFill/>
            </a:ln>
          </p:spPr>
        </p:pic>
        <p:pic>
          <p:nvPicPr>
            <p:cNvPr id="199" name="Google Shape;199;p9"/>
            <p:cNvPicPr preferRelativeResize="0"/>
            <p:nvPr/>
          </p:nvPicPr>
          <p:blipFill rotWithShape="1">
            <a:blip r:embed="rId4">
              <a:alphaModFix/>
            </a:blip>
            <a:srcRect b="0" l="0" r="0" t="0"/>
            <a:stretch/>
          </p:blipFill>
          <p:spPr>
            <a:xfrm>
              <a:off x="2496157" y="237388"/>
              <a:ext cx="6822015" cy="6383065"/>
            </a:xfrm>
            <a:prstGeom prst="rect">
              <a:avLst/>
            </a:prstGeom>
            <a:noFill/>
            <a:ln>
              <a:noFill/>
            </a:ln>
          </p:spPr>
        </p:pic>
      </p:grpSp>
      <p:grpSp>
        <p:nvGrpSpPr>
          <p:cNvPr id="200" name="Google Shape;200;p9"/>
          <p:cNvGrpSpPr/>
          <p:nvPr/>
        </p:nvGrpSpPr>
        <p:grpSpPr>
          <a:xfrm>
            <a:off x="346734" y="829931"/>
            <a:ext cx="5144671" cy="5197160"/>
            <a:chOff x="346734" y="829931"/>
            <a:chExt cx="5144671" cy="5197160"/>
          </a:xfrm>
        </p:grpSpPr>
        <p:pic>
          <p:nvPicPr>
            <p:cNvPr id="201" name="Google Shape;201;p9"/>
            <p:cNvPicPr preferRelativeResize="0"/>
            <p:nvPr/>
          </p:nvPicPr>
          <p:blipFill rotWithShape="1">
            <a:blip r:embed="rId5">
              <a:alphaModFix/>
            </a:blip>
            <a:srcRect b="0" l="0" r="0" t="0"/>
            <a:stretch/>
          </p:blipFill>
          <p:spPr>
            <a:xfrm>
              <a:off x="346734" y="829931"/>
              <a:ext cx="5144671" cy="5197160"/>
            </a:xfrm>
            <a:prstGeom prst="rect">
              <a:avLst/>
            </a:prstGeom>
            <a:noFill/>
            <a:ln>
              <a:noFill/>
            </a:ln>
          </p:spPr>
        </p:pic>
        <p:sp>
          <p:nvSpPr>
            <p:cNvPr id="202" name="Google Shape;202;p9"/>
            <p:cNvSpPr txBox="1"/>
            <p:nvPr/>
          </p:nvSpPr>
          <p:spPr>
            <a:xfrm>
              <a:off x="1450931" y="2161083"/>
              <a:ext cx="3844955" cy="26468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600">
                  <a:solidFill>
                    <a:schemeClr val="lt1"/>
                  </a:solidFill>
                  <a:latin typeface="Microsoft Yahei"/>
                  <a:ea typeface="Microsoft Yahei"/>
                  <a:cs typeface="Microsoft Yahei"/>
                  <a:sym typeface="Microsoft Yahei"/>
                </a:rPr>
                <a:t>02</a:t>
              </a:r>
              <a:endParaRPr b="1" sz="16600">
                <a:solidFill>
                  <a:schemeClr val="lt1"/>
                </a:solidFill>
                <a:latin typeface="Microsoft Yahei"/>
                <a:ea typeface="Microsoft Yahei"/>
                <a:cs typeface="Microsoft Yahei"/>
                <a:sym typeface="Microsoft Yahei"/>
              </a:endParaRPr>
            </a:p>
          </p:txBody>
        </p:sp>
      </p:grpSp>
      <p:grpSp>
        <p:nvGrpSpPr>
          <p:cNvPr id="203" name="Google Shape;203;p9"/>
          <p:cNvGrpSpPr/>
          <p:nvPr/>
        </p:nvGrpSpPr>
        <p:grpSpPr>
          <a:xfrm>
            <a:off x="5930146" y="2682025"/>
            <a:ext cx="6068131" cy="2191012"/>
            <a:chOff x="6068521" y="2707100"/>
            <a:chExt cx="6068131" cy="2191012"/>
          </a:xfrm>
        </p:grpSpPr>
        <p:grpSp>
          <p:nvGrpSpPr>
            <p:cNvPr id="204" name="Google Shape;204;p9"/>
            <p:cNvGrpSpPr/>
            <p:nvPr/>
          </p:nvGrpSpPr>
          <p:grpSpPr>
            <a:xfrm>
              <a:off x="6068521" y="3097651"/>
              <a:ext cx="5911967" cy="654325"/>
              <a:chOff x="-497249" y="4183754"/>
              <a:chExt cx="5912309" cy="654546"/>
            </a:xfrm>
          </p:grpSpPr>
          <p:sp>
            <p:nvSpPr>
              <p:cNvPr id="205" name="Google Shape;205;p9"/>
              <p:cNvSpPr txBox="1"/>
              <p:nvPr/>
            </p:nvSpPr>
            <p:spPr>
              <a:xfrm>
                <a:off x="226260" y="4191800"/>
                <a:ext cx="51888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595959"/>
                    </a:solidFill>
                    <a:latin typeface="Microsoft Yahei"/>
                    <a:ea typeface="Microsoft Yahei"/>
                    <a:cs typeface="Microsoft Yahei"/>
                    <a:sym typeface="Microsoft Yahei"/>
                  </a:rPr>
                  <a:t>Hand-Crafted Model</a:t>
                </a:r>
                <a:endParaRPr b="1" sz="3600">
                  <a:solidFill>
                    <a:srgbClr val="595959"/>
                  </a:solidFill>
                  <a:latin typeface="Microsoft Yahei"/>
                  <a:ea typeface="Microsoft Yahei"/>
                  <a:cs typeface="Microsoft Yahei"/>
                  <a:sym typeface="Microsoft Yahei"/>
                </a:endParaRPr>
              </a:p>
            </p:txBody>
          </p:sp>
          <p:grpSp>
            <p:nvGrpSpPr>
              <p:cNvPr id="206" name="Google Shape;206;p9"/>
              <p:cNvGrpSpPr/>
              <p:nvPr/>
            </p:nvGrpSpPr>
            <p:grpSpPr>
              <a:xfrm>
                <a:off x="-497249" y="4183754"/>
                <a:ext cx="723485" cy="611868"/>
                <a:chOff x="1605854" y="3924898"/>
                <a:chExt cx="948717" cy="802351"/>
              </a:xfrm>
            </p:grpSpPr>
            <p:sp>
              <p:nvSpPr>
                <p:cNvPr id="207" name="Google Shape;207;p9"/>
                <p:cNvSpPr/>
                <p:nvPr/>
              </p:nvSpPr>
              <p:spPr>
                <a:xfrm>
                  <a:off x="1605854" y="3924898"/>
                  <a:ext cx="833282" cy="802351"/>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0E35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208" name="Google Shape;208;p9"/>
                <p:cNvSpPr/>
                <p:nvPr/>
              </p:nvSpPr>
              <p:spPr>
                <a:xfrm>
                  <a:off x="1691017" y="3975709"/>
                  <a:ext cx="863554" cy="700104"/>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8FB3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grpSp>
        <p:sp>
          <p:nvSpPr>
            <p:cNvPr id="209" name="Google Shape;209;p9"/>
            <p:cNvSpPr/>
            <p:nvPr/>
          </p:nvSpPr>
          <p:spPr>
            <a:xfrm>
              <a:off x="6068552" y="2707100"/>
              <a:ext cx="6068100" cy="1368300"/>
            </a:xfrm>
            <a:prstGeom prst="frame">
              <a:avLst>
                <a:gd fmla="val 1900" name="adj1"/>
              </a:avLst>
            </a:prstGeom>
            <a:gradFill>
              <a:gsLst>
                <a:gs pos="0">
                  <a:srgbClr val="F47508"/>
                </a:gs>
                <a:gs pos="25000">
                  <a:srgbClr val="00D5B5"/>
                </a:gs>
                <a:gs pos="49000">
                  <a:srgbClr val="F47508"/>
                </a:gs>
                <a:gs pos="72000">
                  <a:srgbClr val="0089AB"/>
                </a:gs>
                <a:gs pos="94000">
                  <a:srgbClr val="FEA300"/>
                </a:gs>
                <a:gs pos="100000">
                  <a:srgbClr val="FEA300"/>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9"/>
            <p:cNvSpPr/>
            <p:nvPr/>
          </p:nvSpPr>
          <p:spPr>
            <a:xfrm>
              <a:off x="6400083" y="4467225"/>
              <a:ext cx="5726834"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0"/>
                                        </p:tgtEl>
                                        <p:attrNameLst>
                                          <p:attrName>style.visibility</p:attrName>
                                        </p:attrNameLst>
                                      </p:cBhvr>
                                      <p:to>
                                        <p:strVal val="visible"/>
                                      </p:to>
                                    </p:set>
                                    <p:animEffect filter="fade" transition="in">
                                      <p:cBhvr>
                                        <p:cTn dur="1750"/>
                                        <p:tgtEl>
                                          <p:spTgt spid="200"/>
                                        </p:tgtEl>
                                      </p:cBhvr>
                                    </p:animEffect>
                                  </p:childTnLst>
                                </p:cTn>
                              </p:par>
                            </p:childTnLst>
                          </p:cTn>
                        </p:par>
                        <p:par>
                          <p:cTn fill="hold">
                            <p:stCondLst>
                              <p:cond delay="1750"/>
                            </p:stCondLst>
                            <p:childTnLst>
                              <p:par>
                                <p:cTn fill="hold" nodeType="afterEffect" presetClass="entr" presetID="2" presetSubtype="2">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500"/>
                                        <p:tgtEl>
                                          <p:spTgt spid="20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215" name="Shape 215"/>
        <p:cNvGrpSpPr/>
        <p:nvPr/>
      </p:nvGrpSpPr>
      <p:grpSpPr>
        <a:xfrm>
          <a:off x="0" y="0"/>
          <a:ext cx="0" cy="0"/>
          <a:chOff x="0" y="0"/>
          <a:chExt cx="0" cy="0"/>
        </a:xfrm>
      </p:grpSpPr>
      <p:pic>
        <p:nvPicPr>
          <p:cNvPr id="216" name="Google Shape;216;g74a0497dcc_2_0"/>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217" name="Google Shape;217;g74a0497dcc_2_0"/>
          <p:cNvSpPr txBox="1"/>
          <p:nvPr/>
        </p:nvSpPr>
        <p:spPr>
          <a:xfrm>
            <a:off x="827514" y="333477"/>
            <a:ext cx="4337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rPr b="1" lang="en-US" sz="2800">
                <a:solidFill>
                  <a:schemeClr val="lt1"/>
                </a:solidFill>
                <a:latin typeface="Microsoft Yahei"/>
                <a:ea typeface="Microsoft Yahei"/>
                <a:cs typeface="Microsoft Yahei"/>
                <a:sym typeface="Microsoft Yahei"/>
              </a:rPr>
              <a:t>Dataset</a:t>
            </a:r>
            <a:endParaRPr b="1" sz="2800">
              <a:solidFill>
                <a:schemeClr val="lt1"/>
              </a:solidFill>
              <a:latin typeface="Microsoft Yahei"/>
              <a:ea typeface="Microsoft Yahei"/>
              <a:cs typeface="Microsoft Yahei"/>
              <a:sym typeface="Microsoft Yahei"/>
            </a:endParaRPr>
          </a:p>
        </p:txBody>
      </p:sp>
      <p:grpSp>
        <p:nvGrpSpPr>
          <p:cNvPr id="218" name="Google Shape;218;g74a0497dcc_2_0"/>
          <p:cNvGrpSpPr/>
          <p:nvPr/>
        </p:nvGrpSpPr>
        <p:grpSpPr>
          <a:xfrm>
            <a:off x="1001139" y="1763475"/>
            <a:ext cx="4373465" cy="3983453"/>
            <a:chOff x="876620" y="1795364"/>
            <a:chExt cx="4590600" cy="1709783"/>
          </a:xfrm>
        </p:grpSpPr>
        <p:sp>
          <p:nvSpPr>
            <p:cNvPr id="219" name="Google Shape;219;g74a0497dcc_2_0"/>
            <p:cNvSpPr/>
            <p:nvPr/>
          </p:nvSpPr>
          <p:spPr>
            <a:xfrm>
              <a:off x="876620" y="2029447"/>
              <a:ext cx="4590600" cy="14757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g74a0497dcc_2_0"/>
            <p:cNvSpPr/>
            <p:nvPr/>
          </p:nvSpPr>
          <p:spPr>
            <a:xfrm>
              <a:off x="1209995" y="2225547"/>
              <a:ext cx="3924000" cy="978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lang="en-US" sz="1800">
                  <a:solidFill>
                    <a:srgbClr val="445469"/>
                  </a:solidFill>
                  <a:latin typeface="Microsoft Yahei"/>
                  <a:ea typeface="Microsoft Yahei"/>
                  <a:cs typeface="Microsoft Yahei"/>
                  <a:sym typeface="Microsoft Yahei"/>
                </a:rPr>
                <a:t>The original dataset only has 9 variables and a R squared of 0.15. To improve model performance we added interaction and polynomial terms and we have overall 67 features including the target variable. </a:t>
              </a:r>
              <a:endParaRPr sz="1200">
                <a:solidFill>
                  <a:srgbClr val="445469"/>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None/>
              </a:pPr>
              <a:r>
                <a:t/>
              </a:r>
              <a:endParaRPr sz="1200">
                <a:solidFill>
                  <a:srgbClr val="445469"/>
                </a:solidFill>
                <a:latin typeface="Microsoft Yahei"/>
                <a:ea typeface="Microsoft Yahei"/>
                <a:cs typeface="Microsoft Yahei"/>
                <a:sym typeface="Microsoft Yahei"/>
              </a:endParaRPr>
            </a:p>
          </p:txBody>
        </p:sp>
        <p:sp>
          <p:nvSpPr>
            <p:cNvPr id="221" name="Google Shape;221;g74a0497dcc_2_0"/>
            <p:cNvSpPr/>
            <p:nvPr/>
          </p:nvSpPr>
          <p:spPr>
            <a:xfrm>
              <a:off x="1532216" y="1795364"/>
              <a:ext cx="3279600" cy="3312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g74a0497dcc_2_0"/>
            <p:cNvSpPr txBox="1"/>
            <p:nvPr/>
          </p:nvSpPr>
          <p:spPr>
            <a:xfrm>
              <a:off x="1763480" y="1845163"/>
              <a:ext cx="2798100" cy="22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rPr>
                <a:t>Regression</a:t>
              </a:r>
              <a:endParaRPr b="1" sz="2400">
                <a:solidFill>
                  <a:schemeClr val="lt1"/>
                </a:solidFill>
                <a:latin typeface="Arial"/>
                <a:ea typeface="Arial"/>
                <a:cs typeface="Arial"/>
                <a:sym typeface="Arial"/>
              </a:endParaRPr>
            </a:p>
          </p:txBody>
        </p:sp>
      </p:grpSp>
      <p:grpSp>
        <p:nvGrpSpPr>
          <p:cNvPr id="223" name="Google Shape;223;g74a0497dcc_2_0"/>
          <p:cNvGrpSpPr/>
          <p:nvPr/>
        </p:nvGrpSpPr>
        <p:grpSpPr>
          <a:xfrm>
            <a:off x="6139189" y="1719925"/>
            <a:ext cx="4545612" cy="3720547"/>
            <a:chOff x="876619" y="4046517"/>
            <a:chExt cx="4590600" cy="1777700"/>
          </a:xfrm>
        </p:grpSpPr>
        <p:sp>
          <p:nvSpPr>
            <p:cNvPr id="224" name="Google Shape;224;g74a0497dcc_2_0"/>
            <p:cNvSpPr/>
            <p:nvPr/>
          </p:nvSpPr>
          <p:spPr>
            <a:xfrm>
              <a:off x="876619" y="4348516"/>
              <a:ext cx="4590600" cy="14757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 name="Google Shape;225;g74a0497dcc_2_0"/>
            <p:cNvSpPr/>
            <p:nvPr/>
          </p:nvSpPr>
          <p:spPr>
            <a:xfrm>
              <a:off x="1209994" y="4566877"/>
              <a:ext cx="3924000" cy="978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600"/>
                </a:spcBef>
                <a:spcAft>
                  <a:spcPts val="0"/>
                </a:spcAft>
                <a:buSzPts val="1100"/>
                <a:buNone/>
              </a:pPr>
              <a:r>
                <a:rPr lang="en-US" sz="1800">
                  <a:solidFill>
                    <a:srgbClr val="445469"/>
                  </a:solidFill>
                  <a:latin typeface="Microsoft Yahei"/>
                  <a:ea typeface="Microsoft Yahei"/>
                  <a:cs typeface="Microsoft Yahei"/>
                  <a:sym typeface="Microsoft Yahei"/>
                </a:rPr>
                <a:t>66 variables including the square, cubic and interactive terms and one 3-level categorical target variable (0- low, 1-medium, 2-high). </a:t>
              </a:r>
              <a:endParaRPr sz="1800">
                <a:solidFill>
                  <a:srgbClr val="445469"/>
                </a:solidFill>
                <a:latin typeface="Microsoft Yahei"/>
                <a:ea typeface="Microsoft Yahei"/>
                <a:cs typeface="Microsoft Yahei"/>
                <a:sym typeface="Microsoft Yahei"/>
              </a:endParaRPr>
            </a:p>
          </p:txBody>
        </p:sp>
        <p:sp>
          <p:nvSpPr>
            <p:cNvPr id="226" name="Google Shape;226;g74a0497dcc_2_0"/>
            <p:cNvSpPr/>
            <p:nvPr/>
          </p:nvSpPr>
          <p:spPr>
            <a:xfrm>
              <a:off x="1532230" y="4046517"/>
              <a:ext cx="3279600" cy="3387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 name="Google Shape;227;g74a0497dcc_2_0"/>
            <p:cNvSpPr txBox="1"/>
            <p:nvPr/>
          </p:nvSpPr>
          <p:spPr>
            <a:xfrm>
              <a:off x="1744422" y="4098792"/>
              <a:ext cx="27981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rPr>
                <a:t>Classification</a:t>
              </a:r>
              <a:endParaRPr b="1" sz="24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232" name="Shape 232"/>
        <p:cNvGrpSpPr/>
        <p:nvPr/>
      </p:nvGrpSpPr>
      <p:grpSpPr>
        <a:xfrm>
          <a:off x="0" y="0"/>
          <a:ext cx="0" cy="0"/>
          <a:chOff x="0" y="0"/>
          <a:chExt cx="0" cy="0"/>
        </a:xfrm>
      </p:grpSpPr>
      <p:pic>
        <p:nvPicPr>
          <p:cNvPr id="233" name="Google Shape;233;g83e078469e_2_8"/>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234" name="Google Shape;234;g83e078469e_2_8"/>
          <p:cNvSpPr txBox="1"/>
          <p:nvPr/>
        </p:nvSpPr>
        <p:spPr>
          <a:xfrm>
            <a:off x="495189" y="333477"/>
            <a:ext cx="4337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K-Means Clustering</a:t>
            </a:r>
            <a:endParaRPr b="1" sz="2800">
              <a:solidFill>
                <a:schemeClr val="lt1"/>
              </a:solidFill>
              <a:latin typeface="Microsoft Yahei"/>
              <a:ea typeface="Microsoft Yahei"/>
              <a:cs typeface="Microsoft Yahei"/>
              <a:sym typeface="Microsoft Yahei"/>
            </a:endParaRPr>
          </a:p>
        </p:txBody>
      </p:sp>
      <p:graphicFrame>
        <p:nvGraphicFramePr>
          <p:cNvPr id="235" name="Google Shape;235;g83e078469e_2_8"/>
          <p:cNvGraphicFramePr/>
          <p:nvPr/>
        </p:nvGraphicFramePr>
        <p:xfrm>
          <a:off x="6962050" y="1617975"/>
          <a:ext cx="3000000" cy="3000000"/>
        </p:xfrm>
        <a:graphic>
          <a:graphicData uri="http://schemas.openxmlformats.org/drawingml/2006/table">
            <a:tbl>
              <a:tblPr>
                <a:noFill/>
                <a:tableStyleId>{F97DE841-C035-4A9F-AAA9-AE0F3C3CA7DF}</a:tableStyleId>
              </a:tblPr>
              <a:tblGrid>
                <a:gridCol w="2333225"/>
                <a:gridCol w="2333225"/>
              </a:tblGrid>
              <a:tr h="491625">
                <a:tc>
                  <a:txBody>
                    <a:bodyPr/>
                    <a:lstStyle/>
                    <a:p>
                      <a:pPr indent="0" lvl="0" marL="0" rtl="0" algn="ctr">
                        <a:lnSpc>
                          <a:spcPct val="115000"/>
                        </a:lnSpc>
                        <a:spcBef>
                          <a:spcPts val="1200"/>
                        </a:spcBef>
                        <a:spcAft>
                          <a:spcPts val="1200"/>
                        </a:spcAft>
                        <a:buNone/>
                      </a:pPr>
                      <a:r>
                        <a:rPr b="1" lang="en-US" sz="1800">
                          <a:solidFill>
                            <a:srgbClr val="695D46"/>
                          </a:solidFill>
                        </a:rPr>
                        <a:t>Small Hydro</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8FB3AD"/>
                    </a:solidFill>
                  </a:tcPr>
                </a:tc>
                <a:tc>
                  <a:txBody>
                    <a:bodyPr/>
                    <a:lstStyle/>
                    <a:p>
                      <a:pPr indent="0" lvl="0" marL="0" rtl="0" algn="ctr">
                        <a:lnSpc>
                          <a:spcPct val="115000"/>
                        </a:lnSpc>
                        <a:spcBef>
                          <a:spcPts val="1200"/>
                        </a:spcBef>
                        <a:spcAft>
                          <a:spcPts val="1200"/>
                        </a:spcAft>
                        <a:buNone/>
                      </a:pPr>
                      <a:r>
                        <a:rPr b="1" lang="en-US" sz="1800">
                          <a:solidFill>
                            <a:srgbClr val="695D46"/>
                          </a:solidFill>
                        </a:rPr>
                        <a:t>Production in MW</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8FB3AD"/>
                    </a:solidFill>
                  </a:tcPr>
                </a:tc>
              </a:tr>
              <a:tr h="465650">
                <a:tc>
                  <a:txBody>
                    <a:bodyPr/>
                    <a:lstStyle/>
                    <a:p>
                      <a:pPr indent="0" lvl="0" marL="0" rtl="0" algn="ctr">
                        <a:lnSpc>
                          <a:spcPct val="115000"/>
                        </a:lnSpc>
                        <a:spcBef>
                          <a:spcPts val="1200"/>
                        </a:spcBef>
                        <a:spcAft>
                          <a:spcPts val="1200"/>
                        </a:spcAft>
                        <a:buNone/>
                      </a:pPr>
                      <a:r>
                        <a:rPr b="1" lang="en-US" sz="1800">
                          <a:solidFill>
                            <a:srgbClr val="695D46"/>
                          </a:solidFill>
                        </a:rPr>
                        <a:t>Low</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1200"/>
                        </a:spcBef>
                        <a:spcAft>
                          <a:spcPts val="1200"/>
                        </a:spcAft>
                        <a:buNone/>
                      </a:pPr>
                      <a:r>
                        <a:rPr lang="en-US" sz="1800">
                          <a:solidFill>
                            <a:srgbClr val="695D46"/>
                          </a:solidFill>
                        </a:rPr>
                        <a:t>0-235</a:t>
                      </a:r>
                      <a:endParaRPr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5650">
                <a:tc>
                  <a:txBody>
                    <a:bodyPr/>
                    <a:lstStyle/>
                    <a:p>
                      <a:pPr indent="0" lvl="0" marL="0" rtl="0" algn="ctr">
                        <a:lnSpc>
                          <a:spcPct val="115000"/>
                        </a:lnSpc>
                        <a:spcBef>
                          <a:spcPts val="1200"/>
                        </a:spcBef>
                        <a:spcAft>
                          <a:spcPts val="1200"/>
                        </a:spcAft>
                        <a:buNone/>
                      </a:pPr>
                      <a:r>
                        <a:rPr b="1" lang="en-US" sz="1800">
                          <a:solidFill>
                            <a:srgbClr val="695D46"/>
                          </a:solidFill>
                        </a:rPr>
                        <a:t>Medium</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1200"/>
                        </a:spcBef>
                        <a:spcAft>
                          <a:spcPts val="1200"/>
                        </a:spcAft>
                        <a:buNone/>
                      </a:pPr>
                      <a:r>
                        <a:rPr lang="en-US" sz="1800">
                          <a:solidFill>
                            <a:srgbClr val="695D46"/>
                          </a:solidFill>
                        </a:rPr>
                        <a:t>236-401</a:t>
                      </a:r>
                      <a:endParaRPr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5650">
                <a:tc>
                  <a:txBody>
                    <a:bodyPr/>
                    <a:lstStyle/>
                    <a:p>
                      <a:pPr indent="0" lvl="0" marL="0" rtl="0" algn="ctr">
                        <a:lnSpc>
                          <a:spcPct val="115000"/>
                        </a:lnSpc>
                        <a:spcBef>
                          <a:spcPts val="1200"/>
                        </a:spcBef>
                        <a:spcAft>
                          <a:spcPts val="1200"/>
                        </a:spcAft>
                        <a:buNone/>
                      </a:pPr>
                      <a:r>
                        <a:rPr b="1" lang="en-US" sz="1800">
                          <a:solidFill>
                            <a:srgbClr val="695D46"/>
                          </a:solidFill>
                        </a:rPr>
                        <a:t>High</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1200"/>
                        </a:spcBef>
                        <a:spcAft>
                          <a:spcPts val="1200"/>
                        </a:spcAft>
                        <a:buNone/>
                      </a:pPr>
                      <a:r>
                        <a:rPr lang="en-US" sz="1800">
                          <a:solidFill>
                            <a:srgbClr val="695D46"/>
                          </a:solidFill>
                        </a:rPr>
                        <a:t>402-678</a:t>
                      </a:r>
                      <a:endParaRPr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pic>
        <p:nvPicPr>
          <p:cNvPr id="236" name="Google Shape;236;g83e078469e_2_8"/>
          <p:cNvPicPr preferRelativeResize="0"/>
          <p:nvPr/>
        </p:nvPicPr>
        <p:blipFill>
          <a:blip r:embed="rId4">
            <a:alphaModFix/>
          </a:blip>
          <a:stretch>
            <a:fillRect/>
          </a:stretch>
        </p:blipFill>
        <p:spPr>
          <a:xfrm>
            <a:off x="669750" y="1564300"/>
            <a:ext cx="4882801" cy="4065475"/>
          </a:xfrm>
          <a:prstGeom prst="rect">
            <a:avLst/>
          </a:prstGeom>
          <a:noFill/>
          <a:ln>
            <a:noFill/>
          </a:ln>
        </p:spPr>
      </p:pic>
      <p:sp>
        <p:nvSpPr>
          <p:cNvPr id="237" name="Google Shape;237;g83e078469e_2_8"/>
          <p:cNvSpPr txBox="1"/>
          <p:nvPr/>
        </p:nvSpPr>
        <p:spPr>
          <a:xfrm>
            <a:off x="6962050" y="4916950"/>
            <a:ext cx="4593900" cy="17640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US">
                <a:solidFill>
                  <a:srgbClr val="445469"/>
                </a:solidFill>
              </a:rPr>
              <a:t>Low, medium high respectively have 18482, 17872 and 8550 observations each. The interval for low level is 0-235, for Medium 236-401, and for High 402-678.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242" name="Shape 242"/>
        <p:cNvGrpSpPr/>
        <p:nvPr/>
      </p:nvGrpSpPr>
      <p:grpSpPr>
        <a:xfrm>
          <a:off x="0" y="0"/>
          <a:ext cx="0" cy="0"/>
          <a:chOff x="0" y="0"/>
          <a:chExt cx="0" cy="0"/>
        </a:xfrm>
      </p:grpSpPr>
      <p:pic>
        <p:nvPicPr>
          <p:cNvPr id="243" name="Google Shape;243;p22"/>
          <p:cNvPicPr preferRelativeResize="0"/>
          <p:nvPr/>
        </p:nvPicPr>
        <p:blipFill rotWithShape="1">
          <a:blip r:embed="rId3">
            <a:alphaModFix/>
          </a:blip>
          <a:srcRect b="5217" l="13632" r="6709" t="9293"/>
          <a:stretch/>
        </p:blipFill>
        <p:spPr>
          <a:xfrm>
            <a:off x="261257" y="159659"/>
            <a:ext cx="949376" cy="870856"/>
          </a:xfrm>
          <a:prstGeom prst="rect">
            <a:avLst/>
          </a:prstGeom>
          <a:noFill/>
          <a:ln>
            <a:noFill/>
          </a:ln>
        </p:spPr>
      </p:pic>
      <p:sp>
        <p:nvSpPr>
          <p:cNvPr id="244" name="Google Shape;244;p22"/>
          <p:cNvSpPr txBox="1"/>
          <p:nvPr/>
        </p:nvSpPr>
        <p:spPr>
          <a:xfrm>
            <a:off x="495189" y="333477"/>
            <a:ext cx="433721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Hand-Crafted Model</a:t>
            </a:r>
            <a:endParaRPr b="1" sz="2800">
              <a:solidFill>
                <a:schemeClr val="lt1"/>
              </a:solidFill>
              <a:latin typeface="Microsoft Yahei"/>
              <a:ea typeface="Microsoft Yahei"/>
              <a:cs typeface="Microsoft Yahei"/>
              <a:sym typeface="Microsoft Yahei"/>
            </a:endParaRPr>
          </a:p>
        </p:txBody>
      </p:sp>
      <p:sp>
        <p:nvSpPr>
          <p:cNvPr id="245" name="Google Shape;245;p22"/>
          <p:cNvSpPr txBox="1"/>
          <p:nvPr/>
        </p:nvSpPr>
        <p:spPr>
          <a:xfrm>
            <a:off x="932075" y="2617200"/>
            <a:ext cx="3111600" cy="870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sp>
        <p:nvSpPr>
          <p:cNvPr id="246" name="Google Shape;246;p22"/>
          <p:cNvSpPr txBox="1"/>
          <p:nvPr/>
        </p:nvSpPr>
        <p:spPr>
          <a:xfrm>
            <a:off x="1722858" y="4425013"/>
            <a:ext cx="1295287"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b="1" sz="1600">
              <a:solidFill>
                <a:srgbClr val="445469"/>
              </a:solidFill>
              <a:latin typeface="Arial"/>
              <a:ea typeface="Arial"/>
              <a:cs typeface="Arial"/>
              <a:sym typeface="Arial"/>
            </a:endParaRPr>
          </a:p>
        </p:txBody>
      </p:sp>
      <p:sp>
        <p:nvSpPr>
          <p:cNvPr id="247" name="Google Shape;247;p22"/>
          <p:cNvSpPr txBox="1"/>
          <p:nvPr/>
        </p:nvSpPr>
        <p:spPr>
          <a:xfrm>
            <a:off x="8240002" y="4747014"/>
            <a:ext cx="2054443" cy="369332"/>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a:p>
        </p:txBody>
      </p:sp>
      <p:grpSp>
        <p:nvGrpSpPr>
          <p:cNvPr id="248" name="Google Shape;248;p22"/>
          <p:cNvGrpSpPr/>
          <p:nvPr/>
        </p:nvGrpSpPr>
        <p:grpSpPr>
          <a:xfrm>
            <a:off x="3893132" y="2217300"/>
            <a:ext cx="4078718" cy="3151400"/>
            <a:chOff x="4043670" y="2135550"/>
            <a:chExt cx="4078718" cy="3151400"/>
          </a:xfrm>
        </p:grpSpPr>
        <p:sp>
          <p:nvSpPr>
            <p:cNvPr id="249" name="Google Shape;249;p22"/>
            <p:cNvSpPr/>
            <p:nvPr/>
          </p:nvSpPr>
          <p:spPr>
            <a:xfrm rot="-5400000">
              <a:off x="6378488" y="3543050"/>
              <a:ext cx="1479600" cy="2008200"/>
            </a:xfrm>
            <a:prstGeom prst="teardrop">
              <a:avLst>
                <a:gd fmla="val 10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250" name="Google Shape;250;p22"/>
            <p:cNvSpPr/>
            <p:nvPr/>
          </p:nvSpPr>
          <p:spPr>
            <a:xfrm rot="5400000">
              <a:off x="4389350" y="1990050"/>
              <a:ext cx="1609500" cy="1900500"/>
            </a:xfrm>
            <a:prstGeom prst="teardrop">
              <a:avLst>
                <a:gd fmla="val 10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251" name="Google Shape;251;p22"/>
            <p:cNvSpPr/>
            <p:nvPr/>
          </p:nvSpPr>
          <p:spPr>
            <a:xfrm rot="-5400000">
              <a:off x="3983220" y="2902250"/>
              <a:ext cx="197100" cy="76200"/>
            </a:xfrm>
            <a:prstGeom prst="triangle">
              <a:avLst>
                <a:gd fmla="val 5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252" name="Google Shape;252;p22"/>
            <p:cNvSpPr/>
            <p:nvPr/>
          </p:nvSpPr>
          <p:spPr>
            <a:xfrm rot="5400000">
              <a:off x="7712976" y="4604293"/>
              <a:ext cx="197100" cy="76200"/>
            </a:xfrm>
            <a:prstGeom prst="triangle">
              <a:avLst>
                <a:gd fmla="val 5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253" name="Google Shape;253;p22"/>
            <p:cNvSpPr txBox="1"/>
            <p:nvPr/>
          </p:nvSpPr>
          <p:spPr>
            <a:xfrm>
              <a:off x="5926523" y="2835497"/>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sp>
          <p:nvSpPr>
            <p:cNvPr id="254" name="Google Shape;254;p22"/>
            <p:cNvSpPr txBox="1"/>
            <p:nvPr/>
          </p:nvSpPr>
          <p:spPr>
            <a:xfrm>
              <a:off x="5134907" y="3782856"/>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grpSp>
      <p:graphicFrame>
        <p:nvGraphicFramePr>
          <p:cNvPr id="255" name="Google Shape;255;p22"/>
          <p:cNvGraphicFramePr/>
          <p:nvPr/>
        </p:nvGraphicFramePr>
        <p:xfrm>
          <a:off x="639400" y="1464525"/>
          <a:ext cx="3000000" cy="3000000"/>
        </p:xfrm>
        <a:graphic>
          <a:graphicData uri="http://schemas.openxmlformats.org/drawingml/2006/table">
            <a:tbl>
              <a:tblPr>
                <a:noFill/>
                <a:tableStyleId>{F97DE841-C035-4A9F-AAA9-AE0F3C3CA7DF}</a:tableStyleId>
              </a:tblPr>
              <a:tblGrid>
                <a:gridCol w="1691750"/>
                <a:gridCol w="1326225"/>
              </a:tblGrid>
              <a:tr h="626750">
                <a:tc>
                  <a:txBody>
                    <a:bodyPr/>
                    <a:lstStyle/>
                    <a:p>
                      <a:pPr indent="0" lvl="0" marL="0" rtl="0" algn="ctr">
                        <a:lnSpc>
                          <a:spcPct val="115000"/>
                        </a:lnSpc>
                        <a:spcBef>
                          <a:spcPts val="1200"/>
                        </a:spcBef>
                        <a:spcAft>
                          <a:spcPts val="1200"/>
                        </a:spcAft>
                        <a:buNone/>
                      </a:pPr>
                      <a:r>
                        <a:rPr b="1" lang="en-US" sz="1800">
                          <a:solidFill>
                            <a:srgbClr val="695D46"/>
                          </a:solidFill>
                        </a:rPr>
                        <a:t>Linear regression</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8FB3AD"/>
                    </a:solidFill>
                  </a:tcPr>
                </a:tc>
                <a:tc>
                  <a:txBody>
                    <a:bodyPr/>
                    <a:lstStyle/>
                    <a:p>
                      <a:pPr indent="0" lvl="0" marL="0" rtl="0" algn="ctr">
                        <a:lnSpc>
                          <a:spcPct val="115000"/>
                        </a:lnSpc>
                        <a:spcBef>
                          <a:spcPts val="1200"/>
                        </a:spcBef>
                        <a:spcAft>
                          <a:spcPts val="1200"/>
                        </a:spcAft>
                        <a:buNone/>
                      </a:pPr>
                      <a:r>
                        <a:rPr b="1" lang="en-US" sz="1800">
                          <a:solidFill>
                            <a:srgbClr val="695D46"/>
                          </a:solidFill>
                        </a:rPr>
                        <a:t>R-squared</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8FB3AD"/>
                    </a:solidFill>
                  </a:tcPr>
                </a:tc>
              </a:tr>
              <a:tr h="468850">
                <a:tc>
                  <a:txBody>
                    <a:bodyPr/>
                    <a:lstStyle/>
                    <a:p>
                      <a:pPr indent="0" lvl="0" marL="0" rtl="0" algn="ctr">
                        <a:lnSpc>
                          <a:spcPct val="115000"/>
                        </a:lnSpc>
                        <a:spcBef>
                          <a:spcPts val="1200"/>
                        </a:spcBef>
                        <a:spcAft>
                          <a:spcPts val="1200"/>
                        </a:spcAft>
                        <a:buNone/>
                      </a:pPr>
                      <a:r>
                        <a:rPr b="1" lang="en-US" sz="1800">
                          <a:solidFill>
                            <a:srgbClr val="695D46"/>
                          </a:solidFill>
                        </a:rPr>
                        <a:t>Backward</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1200"/>
                        </a:spcBef>
                        <a:spcAft>
                          <a:spcPts val="1200"/>
                        </a:spcAft>
                        <a:buNone/>
                      </a:pPr>
                      <a:r>
                        <a:rPr lang="en-US" sz="1800">
                          <a:solidFill>
                            <a:srgbClr val="695D46"/>
                          </a:solidFill>
                        </a:rPr>
                        <a:t>0.5087</a:t>
                      </a:r>
                      <a:endParaRPr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8850">
                <a:tc>
                  <a:txBody>
                    <a:bodyPr/>
                    <a:lstStyle/>
                    <a:p>
                      <a:pPr indent="0" lvl="0" marL="0" rtl="0" algn="ctr">
                        <a:lnSpc>
                          <a:spcPct val="115000"/>
                        </a:lnSpc>
                        <a:spcBef>
                          <a:spcPts val="1200"/>
                        </a:spcBef>
                        <a:spcAft>
                          <a:spcPts val="1200"/>
                        </a:spcAft>
                        <a:buNone/>
                      </a:pPr>
                      <a:r>
                        <a:rPr b="1" lang="en-US" sz="1800">
                          <a:solidFill>
                            <a:srgbClr val="695D46"/>
                          </a:solidFill>
                        </a:rPr>
                        <a:t>Forward</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1200"/>
                        </a:spcBef>
                        <a:spcAft>
                          <a:spcPts val="1200"/>
                        </a:spcAft>
                        <a:buNone/>
                      </a:pPr>
                      <a:r>
                        <a:rPr lang="en-US" sz="1800">
                          <a:solidFill>
                            <a:srgbClr val="695D46"/>
                          </a:solidFill>
                        </a:rPr>
                        <a:t>0.5082</a:t>
                      </a:r>
                      <a:endParaRPr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468850">
                <a:tc>
                  <a:txBody>
                    <a:bodyPr/>
                    <a:lstStyle/>
                    <a:p>
                      <a:pPr indent="0" lvl="0" marL="0" rtl="0" algn="ctr">
                        <a:lnSpc>
                          <a:spcPct val="115000"/>
                        </a:lnSpc>
                        <a:spcBef>
                          <a:spcPts val="1200"/>
                        </a:spcBef>
                        <a:spcAft>
                          <a:spcPts val="1200"/>
                        </a:spcAft>
                        <a:buNone/>
                      </a:pPr>
                      <a:r>
                        <a:rPr b="1" lang="en-US" sz="1800">
                          <a:solidFill>
                            <a:srgbClr val="695D46"/>
                          </a:solidFill>
                        </a:rPr>
                        <a:t>Exhaustive</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1200"/>
                        </a:spcBef>
                        <a:spcAft>
                          <a:spcPts val="1200"/>
                        </a:spcAft>
                        <a:buNone/>
                      </a:pPr>
                      <a:r>
                        <a:rPr lang="en-US" sz="1800">
                          <a:solidFill>
                            <a:srgbClr val="695D46"/>
                          </a:solidFill>
                        </a:rPr>
                        <a:t>0.5085</a:t>
                      </a:r>
                      <a:endParaRPr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graphicFrame>
        <p:nvGraphicFramePr>
          <p:cNvPr id="256" name="Google Shape;256;p22"/>
          <p:cNvGraphicFramePr/>
          <p:nvPr/>
        </p:nvGraphicFramePr>
        <p:xfrm>
          <a:off x="8239650" y="3285975"/>
          <a:ext cx="3000000" cy="3000000"/>
        </p:xfrm>
        <a:graphic>
          <a:graphicData uri="http://schemas.openxmlformats.org/drawingml/2006/table">
            <a:tbl>
              <a:tblPr>
                <a:noFill/>
                <a:tableStyleId>{F97DE841-C035-4A9F-AAA9-AE0F3C3CA7DF}</a:tableStyleId>
              </a:tblPr>
              <a:tblGrid>
                <a:gridCol w="1684700"/>
                <a:gridCol w="1562850"/>
              </a:tblGrid>
              <a:tr h="535625">
                <a:tc>
                  <a:txBody>
                    <a:bodyPr/>
                    <a:lstStyle/>
                    <a:p>
                      <a:pPr indent="0" lvl="0" marL="0" rtl="0" algn="ctr">
                        <a:lnSpc>
                          <a:spcPct val="115000"/>
                        </a:lnSpc>
                        <a:spcBef>
                          <a:spcPts val="1200"/>
                        </a:spcBef>
                        <a:spcAft>
                          <a:spcPts val="1200"/>
                        </a:spcAft>
                        <a:buNone/>
                      </a:pPr>
                      <a:r>
                        <a:rPr b="1" lang="en-US" sz="1800">
                          <a:solidFill>
                            <a:srgbClr val="695D46"/>
                          </a:solidFill>
                        </a:rPr>
                        <a:t>Categorical Model</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8FB3AD"/>
                    </a:solidFill>
                  </a:tcPr>
                </a:tc>
                <a:tc>
                  <a:txBody>
                    <a:bodyPr/>
                    <a:lstStyle/>
                    <a:p>
                      <a:pPr indent="0" lvl="0" marL="0" rtl="0" algn="ctr">
                        <a:lnSpc>
                          <a:spcPct val="115000"/>
                        </a:lnSpc>
                        <a:spcBef>
                          <a:spcPts val="1200"/>
                        </a:spcBef>
                        <a:spcAft>
                          <a:spcPts val="1200"/>
                        </a:spcAft>
                        <a:buNone/>
                      </a:pPr>
                      <a:r>
                        <a:rPr b="1" lang="en-US" sz="1800">
                          <a:solidFill>
                            <a:srgbClr val="695D46"/>
                          </a:solidFill>
                        </a:rPr>
                        <a:t>Testing Accuracy</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8FB3AD"/>
                    </a:solidFill>
                  </a:tcPr>
                </a:tc>
              </a:tr>
              <a:tr h="535625">
                <a:tc>
                  <a:txBody>
                    <a:bodyPr/>
                    <a:lstStyle/>
                    <a:p>
                      <a:pPr indent="0" lvl="0" marL="0" rtl="0" algn="ctr">
                        <a:lnSpc>
                          <a:spcPct val="115000"/>
                        </a:lnSpc>
                        <a:spcBef>
                          <a:spcPts val="1200"/>
                        </a:spcBef>
                        <a:spcAft>
                          <a:spcPts val="1200"/>
                        </a:spcAft>
                        <a:buNone/>
                      </a:pPr>
                      <a:r>
                        <a:rPr b="1" lang="en-US" sz="1800">
                          <a:solidFill>
                            <a:srgbClr val="695D46"/>
                          </a:solidFill>
                        </a:rPr>
                        <a:t>Random Forest</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1200"/>
                        </a:spcBef>
                        <a:spcAft>
                          <a:spcPts val="1200"/>
                        </a:spcAft>
                        <a:buNone/>
                      </a:pPr>
                      <a:r>
                        <a:rPr lang="en-US" sz="1800">
                          <a:solidFill>
                            <a:srgbClr val="695D46"/>
                          </a:solidFill>
                        </a:rPr>
                        <a:t>84.21%</a:t>
                      </a:r>
                      <a:endParaRPr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r h="535625">
                <a:tc>
                  <a:txBody>
                    <a:bodyPr/>
                    <a:lstStyle/>
                    <a:p>
                      <a:pPr indent="0" lvl="0" marL="0" rtl="0" algn="ctr">
                        <a:lnSpc>
                          <a:spcPct val="115000"/>
                        </a:lnSpc>
                        <a:spcBef>
                          <a:spcPts val="1200"/>
                        </a:spcBef>
                        <a:spcAft>
                          <a:spcPts val="1200"/>
                        </a:spcAft>
                        <a:buNone/>
                      </a:pPr>
                      <a:r>
                        <a:rPr b="1" lang="en-US" sz="1800">
                          <a:solidFill>
                            <a:srgbClr val="695D46"/>
                          </a:solidFill>
                        </a:rPr>
                        <a:t>KNN</a:t>
                      </a:r>
                      <a:endParaRPr b="1"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1200"/>
                        </a:spcBef>
                        <a:spcAft>
                          <a:spcPts val="1200"/>
                        </a:spcAft>
                        <a:buNone/>
                      </a:pPr>
                      <a:r>
                        <a:rPr lang="en-US" sz="1800">
                          <a:solidFill>
                            <a:srgbClr val="695D46"/>
                          </a:solidFill>
                        </a:rPr>
                        <a:t>79.76%</a:t>
                      </a:r>
                      <a:endParaRPr sz="1800">
                        <a:solidFill>
                          <a:srgbClr val="695D46"/>
                        </a:solidFill>
                      </a:endParaRPr>
                    </a:p>
                  </a:txBody>
                  <a:tcPr marT="91425" marB="91425" marR="68575" marL="68575">
                    <a:lnL cap="flat" cmpd="sng" w="12650">
                      <a:solidFill>
                        <a:srgbClr val="000000"/>
                      </a:solidFill>
                      <a:prstDash val="solid"/>
                      <a:round/>
                      <a:headEnd len="sm" w="sm" type="none"/>
                      <a:tailEnd len="sm" w="sm" type="none"/>
                    </a:lnL>
                    <a:lnR cap="flat" cmpd="sng" w="12650">
                      <a:solidFill>
                        <a:srgbClr val="000000"/>
                      </a:solidFill>
                      <a:prstDash val="solid"/>
                      <a:round/>
                      <a:headEnd len="sm" w="sm" type="none"/>
                      <a:tailEnd len="sm" w="sm" type="none"/>
                    </a:lnR>
                    <a:lnT cap="flat" cmpd="sng" w="12650">
                      <a:solidFill>
                        <a:srgbClr val="000000"/>
                      </a:solidFill>
                      <a:prstDash val="solid"/>
                      <a:round/>
                      <a:headEnd len="sm" w="sm" type="none"/>
                      <a:tailEnd len="sm" w="sm" type="none"/>
                    </a:lnT>
                    <a:lnB cap="flat" cmpd="sng" w="12650">
                      <a:solidFill>
                        <a:srgbClr val="000000"/>
                      </a:solidFill>
                      <a:prstDash val="solid"/>
                      <a:round/>
                      <a:headEnd len="sm" w="sm" type="none"/>
                      <a:tailEnd len="sm" w="sm" type="none"/>
                    </a:lnB>
                  </a:tcPr>
                </a:tc>
              </a:tr>
            </a:tbl>
          </a:graphicData>
        </a:graphic>
      </p:graphicFrame>
      <p:sp>
        <p:nvSpPr>
          <p:cNvPr id="257" name="Google Shape;257;p22"/>
          <p:cNvSpPr txBox="1"/>
          <p:nvPr/>
        </p:nvSpPr>
        <p:spPr>
          <a:xfrm>
            <a:off x="5857500" y="4246075"/>
            <a:ext cx="2382000" cy="70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300">
                <a:solidFill>
                  <a:srgbClr val="FFFFFF"/>
                </a:solidFill>
              </a:rPr>
              <a:t>Classification </a:t>
            </a:r>
            <a:endParaRPr b="1" i="1" sz="2300">
              <a:solidFill>
                <a:srgbClr val="FFFFFF"/>
              </a:solidFill>
              <a:latin typeface="Arial"/>
              <a:ea typeface="Arial"/>
              <a:cs typeface="Arial"/>
              <a:sym typeface="Arial"/>
            </a:endParaRPr>
          </a:p>
        </p:txBody>
      </p:sp>
      <p:sp>
        <p:nvSpPr>
          <p:cNvPr id="258" name="Google Shape;258;p22"/>
          <p:cNvSpPr txBox="1"/>
          <p:nvPr/>
        </p:nvSpPr>
        <p:spPr>
          <a:xfrm>
            <a:off x="4114575" y="2844608"/>
            <a:ext cx="2150100" cy="70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300">
                <a:solidFill>
                  <a:srgbClr val="FFFFFF"/>
                </a:solidFill>
              </a:rPr>
              <a:t>Regression</a:t>
            </a:r>
            <a:endParaRPr b="1" i="1" sz="2300">
              <a:solidFill>
                <a:srgbClr val="FFFFF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500"/>
                                        <p:tgtEl>
                                          <p:spTgt spid="24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500"/>
                                        <p:tgtEl>
                                          <p:spTgt spid="2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500"/>
                                        <p:tgtEl>
                                          <p:spTgt spid="24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5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263" name="Shape 263"/>
        <p:cNvGrpSpPr/>
        <p:nvPr/>
      </p:nvGrpSpPr>
      <p:grpSpPr>
        <a:xfrm>
          <a:off x="0" y="0"/>
          <a:ext cx="0" cy="0"/>
          <a:chOff x="0" y="0"/>
          <a:chExt cx="0" cy="0"/>
        </a:xfrm>
      </p:grpSpPr>
      <p:pic>
        <p:nvPicPr>
          <p:cNvPr id="264" name="Google Shape;264;p12"/>
          <p:cNvPicPr preferRelativeResize="0"/>
          <p:nvPr/>
        </p:nvPicPr>
        <p:blipFill rotWithShape="1">
          <a:blip r:embed="rId3">
            <a:alphaModFix/>
          </a:blip>
          <a:srcRect b="5217" l="13632" r="6709" t="9293"/>
          <a:stretch/>
        </p:blipFill>
        <p:spPr>
          <a:xfrm>
            <a:off x="261257" y="159659"/>
            <a:ext cx="949376" cy="870856"/>
          </a:xfrm>
          <a:prstGeom prst="rect">
            <a:avLst/>
          </a:prstGeom>
          <a:noFill/>
          <a:ln>
            <a:noFill/>
          </a:ln>
        </p:spPr>
      </p:pic>
      <p:sp>
        <p:nvSpPr>
          <p:cNvPr id="265" name="Google Shape;265;p12"/>
          <p:cNvSpPr txBox="1"/>
          <p:nvPr/>
        </p:nvSpPr>
        <p:spPr>
          <a:xfrm>
            <a:off x="495189" y="333477"/>
            <a:ext cx="433721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Grid Search</a:t>
            </a:r>
            <a:endParaRPr b="1" sz="2800">
              <a:solidFill>
                <a:schemeClr val="lt1"/>
              </a:solidFill>
              <a:latin typeface="Microsoft Yahei"/>
              <a:ea typeface="Microsoft Yahei"/>
              <a:cs typeface="Microsoft Yahei"/>
              <a:sym typeface="Microsoft Yahei"/>
            </a:endParaRPr>
          </a:p>
        </p:txBody>
      </p:sp>
      <p:grpSp>
        <p:nvGrpSpPr>
          <p:cNvPr id="266" name="Google Shape;266;p12"/>
          <p:cNvGrpSpPr/>
          <p:nvPr/>
        </p:nvGrpSpPr>
        <p:grpSpPr>
          <a:xfrm>
            <a:off x="727375" y="1427976"/>
            <a:ext cx="3372300" cy="1542199"/>
            <a:chOff x="727375" y="1427976"/>
            <a:chExt cx="3372300" cy="1542199"/>
          </a:xfrm>
        </p:grpSpPr>
        <p:sp>
          <p:nvSpPr>
            <p:cNvPr id="267" name="Google Shape;267;p12"/>
            <p:cNvSpPr/>
            <p:nvPr/>
          </p:nvSpPr>
          <p:spPr>
            <a:xfrm>
              <a:off x="727375" y="1875475"/>
              <a:ext cx="3372300" cy="10947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a:solidFill>
                    <a:srgbClr val="445469"/>
                  </a:solidFill>
                </a:rPr>
                <a:t>We used grid search to find the best K. The accuracy plot shows that when k equals 3, this  classification performs the best</a:t>
              </a:r>
              <a:endParaRPr>
                <a:solidFill>
                  <a:srgbClr val="445469"/>
                </a:solidFill>
              </a:endParaRPr>
            </a:p>
          </p:txBody>
        </p:sp>
        <p:sp>
          <p:nvSpPr>
            <p:cNvPr id="268" name="Google Shape;268;p12"/>
            <p:cNvSpPr txBox="1"/>
            <p:nvPr/>
          </p:nvSpPr>
          <p:spPr>
            <a:xfrm>
              <a:off x="1366571" y="1427976"/>
              <a:ext cx="1294200" cy="246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rgbClr val="445469"/>
                  </a:solidFill>
                </a:rPr>
                <a:t>KNN</a:t>
              </a:r>
              <a:endParaRPr b="1" sz="1600">
                <a:solidFill>
                  <a:srgbClr val="445469"/>
                </a:solidFill>
                <a:latin typeface="Arial"/>
                <a:ea typeface="Arial"/>
                <a:cs typeface="Arial"/>
                <a:sym typeface="Arial"/>
              </a:endParaRPr>
            </a:p>
          </p:txBody>
        </p:sp>
      </p:grpSp>
      <p:pic>
        <p:nvPicPr>
          <p:cNvPr id="269" name="Google Shape;269;p12"/>
          <p:cNvPicPr preferRelativeResize="0"/>
          <p:nvPr/>
        </p:nvPicPr>
        <p:blipFill>
          <a:blip r:embed="rId4">
            <a:alphaModFix/>
          </a:blip>
          <a:stretch>
            <a:fillRect/>
          </a:stretch>
        </p:blipFill>
        <p:spPr>
          <a:xfrm>
            <a:off x="727375" y="2960825"/>
            <a:ext cx="4248150" cy="2934975"/>
          </a:xfrm>
          <a:prstGeom prst="rect">
            <a:avLst/>
          </a:prstGeom>
          <a:noFill/>
          <a:ln>
            <a:noFill/>
          </a:ln>
        </p:spPr>
      </p:pic>
      <p:sp>
        <p:nvSpPr>
          <p:cNvPr id="270" name="Google Shape;270;p12"/>
          <p:cNvSpPr/>
          <p:nvPr/>
        </p:nvSpPr>
        <p:spPr>
          <a:xfrm>
            <a:off x="6888775" y="1792025"/>
            <a:ext cx="3372300" cy="1094700"/>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lang="en-US">
                <a:solidFill>
                  <a:srgbClr val="445469"/>
                </a:solidFill>
              </a:rPr>
              <a:t>We used grid search to find the best mytry. The accuracy plot shows that when mytry equals 2, this classification performs the best</a:t>
            </a:r>
            <a:endParaRPr>
              <a:solidFill>
                <a:srgbClr val="445469"/>
              </a:solidFill>
            </a:endParaRPr>
          </a:p>
        </p:txBody>
      </p:sp>
      <p:sp>
        <p:nvSpPr>
          <p:cNvPr id="271" name="Google Shape;271;p12"/>
          <p:cNvSpPr txBox="1"/>
          <p:nvPr/>
        </p:nvSpPr>
        <p:spPr>
          <a:xfrm>
            <a:off x="7461926" y="1427975"/>
            <a:ext cx="1660200" cy="246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1600">
                <a:solidFill>
                  <a:srgbClr val="445469"/>
                </a:solidFill>
              </a:rPr>
              <a:t>Random Forest</a:t>
            </a:r>
            <a:endParaRPr b="1" sz="1600">
              <a:solidFill>
                <a:srgbClr val="445469"/>
              </a:solidFill>
              <a:latin typeface="Arial"/>
              <a:ea typeface="Arial"/>
              <a:cs typeface="Arial"/>
              <a:sym typeface="Arial"/>
            </a:endParaRPr>
          </a:p>
        </p:txBody>
      </p:sp>
      <p:pic>
        <p:nvPicPr>
          <p:cNvPr id="272" name="Google Shape;272;p12"/>
          <p:cNvPicPr preferRelativeResize="0"/>
          <p:nvPr/>
        </p:nvPicPr>
        <p:blipFill>
          <a:blip r:embed="rId5">
            <a:alphaModFix/>
          </a:blip>
          <a:stretch>
            <a:fillRect/>
          </a:stretch>
        </p:blipFill>
        <p:spPr>
          <a:xfrm>
            <a:off x="6888775" y="2886725"/>
            <a:ext cx="3721200" cy="3009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277" name="Shape 277"/>
        <p:cNvGrpSpPr/>
        <p:nvPr/>
      </p:nvGrpSpPr>
      <p:grpSpPr>
        <a:xfrm>
          <a:off x="0" y="0"/>
          <a:ext cx="0" cy="0"/>
          <a:chOff x="0" y="0"/>
          <a:chExt cx="0" cy="0"/>
        </a:xfrm>
      </p:grpSpPr>
      <p:pic>
        <p:nvPicPr>
          <p:cNvPr id="278" name="Google Shape;278;g74ab10e090_1_14"/>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279" name="Google Shape;279;g74ab10e090_1_14"/>
          <p:cNvSpPr txBox="1"/>
          <p:nvPr/>
        </p:nvSpPr>
        <p:spPr>
          <a:xfrm>
            <a:off x="495189" y="333477"/>
            <a:ext cx="4337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Feature Importance</a:t>
            </a:r>
            <a:endParaRPr b="1" sz="2800">
              <a:solidFill>
                <a:schemeClr val="lt1"/>
              </a:solidFill>
              <a:latin typeface="Microsoft Yahei"/>
              <a:ea typeface="Microsoft Yahei"/>
              <a:cs typeface="Microsoft Yahei"/>
              <a:sym typeface="Microsoft Yahei"/>
            </a:endParaRPr>
          </a:p>
        </p:txBody>
      </p:sp>
      <p:grpSp>
        <p:nvGrpSpPr>
          <p:cNvPr id="280" name="Google Shape;280;g74ab10e090_1_14"/>
          <p:cNvGrpSpPr/>
          <p:nvPr/>
        </p:nvGrpSpPr>
        <p:grpSpPr>
          <a:xfrm>
            <a:off x="3692234" y="4627991"/>
            <a:ext cx="4443000" cy="1430247"/>
            <a:chOff x="1291009" y="4589516"/>
            <a:chExt cx="4443000" cy="1430247"/>
          </a:xfrm>
        </p:grpSpPr>
        <p:sp>
          <p:nvSpPr>
            <p:cNvPr id="281" name="Google Shape;281;g74ab10e090_1_14"/>
            <p:cNvSpPr/>
            <p:nvPr/>
          </p:nvSpPr>
          <p:spPr>
            <a:xfrm>
              <a:off x="1291009" y="4858163"/>
              <a:ext cx="4443000" cy="11616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g74ab10e090_1_14"/>
            <p:cNvSpPr/>
            <p:nvPr/>
          </p:nvSpPr>
          <p:spPr>
            <a:xfrm>
              <a:off x="1624384" y="5157174"/>
              <a:ext cx="3924000" cy="5355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None/>
              </a:pPr>
              <a:r>
                <a:rPr lang="en-US" sz="1200">
                  <a:solidFill>
                    <a:srgbClr val="445469"/>
                  </a:solidFill>
                  <a:latin typeface="Microsoft Yahei"/>
                  <a:ea typeface="Microsoft Yahei"/>
                  <a:cs typeface="Microsoft Yahei"/>
                  <a:sym typeface="Microsoft Yahei"/>
                </a:rPr>
                <a:t>month_10, hour_20, hour_19 are the 3 most important features in the random forest model.</a:t>
              </a:r>
              <a:endParaRPr sz="1200">
                <a:solidFill>
                  <a:srgbClr val="445469"/>
                </a:solidFill>
                <a:latin typeface="Microsoft Yahei"/>
                <a:ea typeface="Microsoft Yahei"/>
                <a:cs typeface="Microsoft Yahei"/>
                <a:sym typeface="Microsoft Yahei"/>
              </a:endParaRPr>
            </a:p>
          </p:txBody>
        </p:sp>
        <p:sp>
          <p:nvSpPr>
            <p:cNvPr id="283" name="Google Shape;283;g74ab10e090_1_14"/>
            <p:cNvSpPr/>
            <p:nvPr/>
          </p:nvSpPr>
          <p:spPr>
            <a:xfrm>
              <a:off x="2404624" y="4589516"/>
              <a:ext cx="22158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g74ab10e090_1_14"/>
            <p:cNvSpPr txBox="1"/>
            <p:nvPr/>
          </p:nvSpPr>
          <p:spPr>
            <a:xfrm>
              <a:off x="2560866" y="4639314"/>
              <a:ext cx="1890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rPr>
                <a:t>Random Forest</a:t>
              </a:r>
              <a:endParaRPr b="1" sz="1600">
                <a:solidFill>
                  <a:schemeClr val="lt1"/>
                </a:solidFill>
                <a:latin typeface="Arial"/>
                <a:ea typeface="Arial"/>
                <a:cs typeface="Arial"/>
                <a:sym typeface="Arial"/>
              </a:endParaRPr>
            </a:p>
          </p:txBody>
        </p:sp>
      </p:grpSp>
      <p:pic>
        <p:nvPicPr>
          <p:cNvPr id="285" name="Google Shape;285;g74ab10e090_1_14"/>
          <p:cNvPicPr preferRelativeResize="0"/>
          <p:nvPr/>
        </p:nvPicPr>
        <p:blipFill>
          <a:blip r:embed="rId4">
            <a:alphaModFix/>
          </a:blip>
          <a:stretch>
            <a:fillRect/>
          </a:stretch>
        </p:blipFill>
        <p:spPr>
          <a:xfrm>
            <a:off x="1530400" y="924450"/>
            <a:ext cx="8357875" cy="3627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290" name="Shape 290"/>
        <p:cNvGrpSpPr/>
        <p:nvPr/>
      </p:nvGrpSpPr>
      <p:grpSpPr>
        <a:xfrm>
          <a:off x="0" y="0"/>
          <a:ext cx="0" cy="0"/>
          <a:chOff x="0" y="0"/>
          <a:chExt cx="0" cy="0"/>
        </a:xfrm>
      </p:grpSpPr>
      <p:grpSp>
        <p:nvGrpSpPr>
          <p:cNvPr id="291" name="Google Shape;291;p17"/>
          <p:cNvGrpSpPr/>
          <p:nvPr/>
        </p:nvGrpSpPr>
        <p:grpSpPr>
          <a:xfrm>
            <a:off x="-422671" y="571201"/>
            <a:ext cx="6068291" cy="5664647"/>
            <a:chOff x="2496157" y="237388"/>
            <a:chExt cx="6822015" cy="6383223"/>
          </a:xfrm>
        </p:grpSpPr>
        <p:pic>
          <p:nvPicPr>
            <p:cNvPr id="292" name="Google Shape;292;p17"/>
            <p:cNvPicPr preferRelativeResize="0"/>
            <p:nvPr/>
          </p:nvPicPr>
          <p:blipFill rotWithShape="1">
            <a:blip r:embed="rId3">
              <a:alphaModFix/>
            </a:blip>
            <a:srcRect b="0" l="0" r="0" t="0"/>
            <a:stretch/>
          </p:blipFill>
          <p:spPr>
            <a:xfrm>
              <a:off x="2499730" y="237388"/>
              <a:ext cx="6818442" cy="6383223"/>
            </a:xfrm>
            <a:prstGeom prst="rect">
              <a:avLst/>
            </a:prstGeom>
            <a:noFill/>
            <a:ln>
              <a:noFill/>
            </a:ln>
          </p:spPr>
        </p:pic>
        <p:pic>
          <p:nvPicPr>
            <p:cNvPr id="293" name="Google Shape;293;p17"/>
            <p:cNvPicPr preferRelativeResize="0"/>
            <p:nvPr/>
          </p:nvPicPr>
          <p:blipFill rotWithShape="1">
            <a:blip r:embed="rId4">
              <a:alphaModFix/>
            </a:blip>
            <a:srcRect b="0" l="0" r="0" t="0"/>
            <a:stretch/>
          </p:blipFill>
          <p:spPr>
            <a:xfrm>
              <a:off x="2496157" y="237388"/>
              <a:ext cx="6822015" cy="6383065"/>
            </a:xfrm>
            <a:prstGeom prst="rect">
              <a:avLst/>
            </a:prstGeom>
            <a:noFill/>
            <a:ln>
              <a:noFill/>
            </a:ln>
          </p:spPr>
        </p:pic>
      </p:grpSp>
      <p:grpSp>
        <p:nvGrpSpPr>
          <p:cNvPr id="294" name="Google Shape;294;p17"/>
          <p:cNvGrpSpPr/>
          <p:nvPr/>
        </p:nvGrpSpPr>
        <p:grpSpPr>
          <a:xfrm>
            <a:off x="346734" y="829931"/>
            <a:ext cx="5144671" cy="5197160"/>
            <a:chOff x="346734" y="829931"/>
            <a:chExt cx="5144671" cy="5197160"/>
          </a:xfrm>
        </p:grpSpPr>
        <p:pic>
          <p:nvPicPr>
            <p:cNvPr id="295" name="Google Shape;295;p17"/>
            <p:cNvPicPr preferRelativeResize="0"/>
            <p:nvPr/>
          </p:nvPicPr>
          <p:blipFill rotWithShape="1">
            <a:blip r:embed="rId5">
              <a:alphaModFix/>
            </a:blip>
            <a:srcRect b="0" l="0" r="0" t="0"/>
            <a:stretch/>
          </p:blipFill>
          <p:spPr>
            <a:xfrm>
              <a:off x="346734" y="829931"/>
              <a:ext cx="5144671" cy="5197160"/>
            </a:xfrm>
            <a:prstGeom prst="rect">
              <a:avLst/>
            </a:prstGeom>
            <a:noFill/>
            <a:ln>
              <a:noFill/>
            </a:ln>
          </p:spPr>
        </p:pic>
        <p:sp>
          <p:nvSpPr>
            <p:cNvPr id="296" name="Google Shape;296;p17"/>
            <p:cNvSpPr txBox="1"/>
            <p:nvPr/>
          </p:nvSpPr>
          <p:spPr>
            <a:xfrm>
              <a:off x="1450931" y="2161083"/>
              <a:ext cx="3844955" cy="26468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600">
                  <a:solidFill>
                    <a:schemeClr val="lt1"/>
                  </a:solidFill>
                  <a:latin typeface="Microsoft Yahei"/>
                  <a:ea typeface="Microsoft Yahei"/>
                  <a:cs typeface="Microsoft Yahei"/>
                  <a:sym typeface="Microsoft Yahei"/>
                </a:rPr>
                <a:t>03</a:t>
              </a:r>
              <a:endParaRPr b="1" sz="16600">
                <a:solidFill>
                  <a:schemeClr val="lt1"/>
                </a:solidFill>
                <a:latin typeface="Microsoft Yahei"/>
                <a:ea typeface="Microsoft Yahei"/>
                <a:cs typeface="Microsoft Yahei"/>
                <a:sym typeface="Microsoft Yahei"/>
              </a:endParaRPr>
            </a:p>
          </p:txBody>
        </p:sp>
      </p:grpSp>
      <p:grpSp>
        <p:nvGrpSpPr>
          <p:cNvPr id="297" name="Google Shape;297;p17"/>
          <p:cNvGrpSpPr/>
          <p:nvPr/>
        </p:nvGrpSpPr>
        <p:grpSpPr>
          <a:xfrm>
            <a:off x="6672275" y="2708242"/>
            <a:ext cx="5421158" cy="1920858"/>
            <a:chOff x="6672263" y="2708275"/>
            <a:chExt cx="5421158" cy="1368425"/>
          </a:xfrm>
        </p:grpSpPr>
        <p:grpSp>
          <p:nvGrpSpPr>
            <p:cNvPr id="298" name="Google Shape;298;p17"/>
            <p:cNvGrpSpPr/>
            <p:nvPr/>
          </p:nvGrpSpPr>
          <p:grpSpPr>
            <a:xfrm>
              <a:off x="6888163" y="3044511"/>
              <a:ext cx="5205258" cy="682939"/>
              <a:chOff x="322440" y="4130596"/>
              <a:chExt cx="5205559" cy="683169"/>
            </a:xfrm>
          </p:grpSpPr>
          <p:sp>
            <p:nvSpPr>
              <p:cNvPr id="299" name="Google Shape;299;p17"/>
              <p:cNvSpPr txBox="1"/>
              <p:nvPr/>
            </p:nvSpPr>
            <p:spPr>
              <a:xfrm>
                <a:off x="1157899" y="4130596"/>
                <a:ext cx="4370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595959"/>
                    </a:solidFill>
                    <a:latin typeface="Microsoft Yahei"/>
                    <a:ea typeface="Microsoft Yahei"/>
                    <a:cs typeface="Microsoft Yahei"/>
                    <a:sym typeface="Microsoft Yahei"/>
                  </a:rPr>
                  <a:t>DataRobot Model</a:t>
                </a:r>
                <a:endParaRPr b="1" sz="3600">
                  <a:solidFill>
                    <a:srgbClr val="595959"/>
                  </a:solidFill>
                  <a:latin typeface="Microsoft Yahei"/>
                  <a:ea typeface="Microsoft Yahei"/>
                  <a:cs typeface="Microsoft Yahei"/>
                  <a:sym typeface="Microsoft Yahei"/>
                </a:endParaRPr>
              </a:p>
              <a:p>
                <a:pPr indent="0" lvl="0" marL="0" marR="0" rtl="0" algn="l">
                  <a:spcBef>
                    <a:spcPts val="0"/>
                  </a:spcBef>
                  <a:spcAft>
                    <a:spcPts val="0"/>
                  </a:spcAft>
                  <a:buNone/>
                </a:pPr>
                <a:r>
                  <a:rPr b="1" lang="en-US" sz="3600">
                    <a:solidFill>
                      <a:srgbClr val="595959"/>
                    </a:solidFill>
                    <a:latin typeface="Microsoft Yahei"/>
                    <a:ea typeface="Microsoft Yahei"/>
                    <a:cs typeface="Microsoft Yahei"/>
                    <a:sym typeface="Microsoft Yahei"/>
                  </a:rPr>
                  <a:t>&amp; Comparison</a:t>
                </a:r>
                <a:endParaRPr b="1" sz="3600">
                  <a:solidFill>
                    <a:srgbClr val="595959"/>
                  </a:solidFill>
                  <a:latin typeface="Microsoft Yahei"/>
                  <a:ea typeface="Microsoft Yahei"/>
                  <a:cs typeface="Microsoft Yahei"/>
                  <a:sym typeface="Microsoft Yahei"/>
                </a:endParaRPr>
              </a:p>
            </p:txBody>
          </p:sp>
          <p:grpSp>
            <p:nvGrpSpPr>
              <p:cNvPr id="300" name="Google Shape;300;p17"/>
              <p:cNvGrpSpPr/>
              <p:nvPr/>
            </p:nvGrpSpPr>
            <p:grpSpPr>
              <a:xfrm>
                <a:off x="322440" y="4202372"/>
                <a:ext cx="658850" cy="611393"/>
                <a:chOff x="2680724" y="3949312"/>
                <a:chExt cx="863960" cy="801728"/>
              </a:xfrm>
            </p:grpSpPr>
            <p:sp>
              <p:nvSpPr>
                <p:cNvPr id="301" name="Google Shape;301;p17"/>
                <p:cNvSpPr/>
                <p:nvPr/>
              </p:nvSpPr>
              <p:spPr>
                <a:xfrm>
                  <a:off x="2711951" y="3949312"/>
                  <a:ext cx="832733" cy="801728"/>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0E35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302" name="Google Shape;302;p17"/>
                <p:cNvSpPr/>
                <p:nvPr/>
              </p:nvSpPr>
              <p:spPr>
                <a:xfrm>
                  <a:off x="2680724" y="3959723"/>
                  <a:ext cx="863960" cy="699691"/>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8FB3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grpSp>
        <p:sp>
          <p:nvSpPr>
            <p:cNvPr id="303" name="Google Shape;303;p17"/>
            <p:cNvSpPr/>
            <p:nvPr/>
          </p:nvSpPr>
          <p:spPr>
            <a:xfrm>
              <a:off x="6672263" y="2708275"/>
              <a:ext cx="5289550" cy="1368425"/>
            </a:xfrm>
            <a:prstGeom prst="frame">
              <a:avLst>
                <a:gd fmla="val 1900" name="adj1"/>
              </a:avLst>
            </a:prstGeom>
            <a:gradFill>
              <a:gsLst>
                <a:gs pos="0">
                  <a:srgbClr val="F47508"/>
                </a:gs>
                <a:gs pos="25000">
                  <a:srgbClr val="00D5B5"/>
                </a:gs>
                <a:gs pos="49000">
                  <a:srgbClr val="F47508"/>
                </a:gs>
                <a:gs pos="72000">
                  <a:srgbClr val="0089AB"/>
                </a:gs>
                <a:gs pos="94000">
                  <a:srgbClr val="FEA300"/>
                </a:gs>
                <a:gs pos="100000">
                  <a:srgbClr val="FEA300"/>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750"/>
                                        <p:tgtEl>
                                          <p:spTgt spid="294"/>
                                        </p:tgtEl>
                                      </p:cBhvr>
                                    </p:animEffect>
                                  </p:childTnLst>
                                </p:cTn>
                              </p:par>
                            </p:childTnLst>
                          </p:cTn>
                        </p:par>
                        <p:par>
                          <p:cTn fill="hold">
                            <p:stCondLst>
                              <p:cond delay="1750"/>
                            </p:stCondLst>
                            <p:childTnLst>
                              <p:par>
                                <p:cTn fill="hold" nodeType="afterEffect" presetClass="entr" presetID="2" presetSubtype="2">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500"/>
                                        <p:tgtEl>
                                          <p:spTgt spid="29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308" name="Shape 308"/>
        <p:cNvGrpSpPr/>
        <p:nvPr/>
      </p:nvGrpSpPr>
      <p:grpSpPr>
        <a:xfrm>
          <a:off x="0" y="0"/>
          <a:ext cx="0" cy="0"/>
          <a:chOff x="0" y="0"/>
          <a:chExt cx="0" cy="0"/>
        </a:xfrm>
      </p:grpSpPr>
      <p:pic>
        <p:nvPicPr>
          <p:cNvPr id="309" name="Google Shape;309;g749f115918_0_2"/>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310" name="Google Shape;310;g749f115918_0_2"/>
          <p:cNvSpPr txBox="1"/>
          <p:nvPr/>
        </p:nvSpPr>
        <p:spPr>
          <a:xfrm>
            <a:off x="827514" y="333477"/>
            <a:ext cx="4337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Font typeface="Arial"/>
              <a:buNone/>
            </a:pPr>
            <a:r>
              <a:rPr b="1" lang="en-US" sz="2800">
                <a:solidFill>
                  <a:schemeClr val="lt1"/>
                </a:solidFill>
                <a:latin typeface="Microsoft Yahei"/>
                <a:ea typeface="Microsoft Yahei"/>
                <a:cs typeface="Microsoft Yahei"/>
                <a:sym typeface="Microsoft Yahei"/>
              </a:rPr>
              <a:t>Dataset</a:t>
            </a:r>
            <a:endParaRPr b="1" sz="2800">
              <a:solidFill>
                <a:schemeClr val="lt1"/>
              </a:solidFill>
              <a:latin typeface="Microsoft Yahei"/>
              <a:ea typeface="Microsoft Yahei"/>
              <a:cs typeface="Microsoft Yahei"/>
              <a:sym typeface="Microsoft Yahei"/>
            </a:endParaRPr>
          </a:p>
        </p:txBody>
      </p:sp>
      <p:grpSp>
        <p:nvGrpSpPr>
          <p:cNvPr id="311" name="Google Shape;311;g749f115918_0_2"/>
          <p:cNvGrpSpPr/>
          <p:nvPr/>
        </p:nvGrpSpPr>
        <p:grpSpPr>
          <a:xfrm>
            <a:off x="1001129" y="1763459"/>
            <a:ext cx="4373465" cy="3500781"/>
            <a:chOff x="876620" y="1795364"/>
            <a:chExt cx="4590600" cy="1709783"/>
          </a:xfrm>
        </p:grpSpPr>
        <p:sp>
          <p:nvSpPr>
            <p:cNvPr id="312" name="Google Shape;312;g749f115918_0_2"/>
            <p:cNvSpPr/>
            <p:nvPr/>
          </p:nvSpPr>
          <p:spPr>
            <a:xfrm>
              <a:off x="876620" y="2029447"/>
              <a:ext cx="4590600" cy="14757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g749f115918_0_2"/>
            <p:cNvSpPr/>
            <p:nvPr/>
          </p:nvSpPr>
          <p:spPr>
            <a:xfrm>
              <a:off x="1209995" y="2357034"/>
              <a:ext cx="3924000" cy="9786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chemeClr val="dk1"/>
                </a:buClr>
                <a:buSzPts val="1100"/>
                <a:buFont typeface="Arial"/>
                <a:buNone/>
              </a:pPr>
              <a:r>
                <a:rPr lang="en-US" sz="1800">
                  <a:solidFill>
                    <a:srgbClr val="445469"/>
                  </a:solidFill>
                  <a:latin typeface="Microsoft Yahei"/>
                  <a:ea typeface="Microsoft Yahei"/>
                  <a:cs typeface="Microsoft Yahei"/>
                  <a:sym typeface="Microsoft Yahei"/>
                </a:rPr>
                <a:t>the dataset we uploaded is the same as the one we conducted our own models which contains 67 numerical variables including the target. We let DataRobot do further feature engineering. </a:t>
              </a:r>
              <a:endParaRPr sz="1800">
                <a:solidFill>
                  <a:srgbClr val="445469"/>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Clr>
                  <a:schemeClr val="dk1"/>
                </a:buClr>
                <a:buSzPts val="1100"/>
                <a:buFont typeface="Arial"/>
                <a:buNone/>
              </a:pPr>
              <a:r>
                <a:t/>
              </a:r>
              <a:endParaRPr sz="1200">
                <a:solidFill>
                  <a:srgbClr val="445469"/>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None/>
              </a:pPr>
              <a:r>
                <a:t/>
              </a:r>
              <a:endParaRPr sz="1200">
                <a:solidFill>
                  <a:srgbClr val="445469"/>
                </a:solidFill>
                <a:latin typeface="Microsoft Yahei"/>
                <a:ea typeface="Microsoft Yahei"/>
                <a:cs typeface="Microsoft Yahei"/>
                <a:sym typeface="Microsoft Yahei"/>
              </a:endParaRPr>
            </a:p>
          </p:txBody>
        </p:sp>
        <p:sp>
          <p:nvSpPr>
            <p:cNvPr id="314" name="Google Shape;314;g749f115918_0_2"/>
            <p:cNvSpPr/>
            <p:nvPr/>
          </p:nvSpPr>
          <p:spPr>
            <a:xfrm>
              <a:off x="1532226" y="1795364"/>
              <a:ext cx="32796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g749f115918_0_2"/>
            <p:cNvSpPr txBox="1"/>
            <p:nvPr/>
          </p:nvSpPr>
          <p:spPr>
            <a:xfrm>
              <a:off x="1763472" y="1845162"/>
              <a:ext cx="27981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rPr>
                <a:t>Regression</a:t>
              </a:r>
              <a:endParaRPr b="1" sz="2400">
                <a:solidFill>
                  <a:schemeClr val="lt1"/>
                </a:solidFill>
                <a:latin typeface="Arial"/>
                <a:ea typeface="Arial"/>
                <a:cs typeface="Arial"/>
                <a:sym typeface="Arial"/>
              </a:endParaRPr>
            </a:p>
          </p:txBody>
        </p:sp>
      </p:grpSp>
      <p:grpSp>
        <p:nvGrpSpPr>
          <p:cNvPr id="316" name="Google Shape;316;g749f115918_0_2"/>
          <p:cNvGrpSpPr/>
          <p:nvPr/>
        </p:nvGrpSpPr>
        <p:grpSpPr>
          <a:xfrm>
            <a:off x="6139189" y="1719919"/>
            <a:ext cx="4545612" cy="3491953"/>
            <a:chOff x="876619" y="4046514"/>
            <a:chExt cx="4590600" cy="1668476"/>
          </a:xfrm>
        </p:grpSpPr>
        <p:sp>
          <p:nvSpPr>
            <p:cNvPr id="317" name="Google Shape;317;g749f115918_0_2"/>
            <p:cNvSpPr/>
            <p:nvPr/>
          </p:nvSpPr>
          <p:spPr>
            <a:xfrm>
              <a:off x="876619" y="4239290"/>
              <a:ext cx="4590600" cy="14757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g749f115918_0_2"/>
            <p:cNvSpPr/>
            <p:nvPr/>
          </p:nvSpPr>
          <p:spPr>
            <a:xfrm>
              <a:off x="1209994" y="4566877"/>
              <a:ext cx="3924000" cy="9786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600"/>
                </a:spcBef>
                <a:spcAft>
                  <a:spcPts val="0"/>
                </a:spcAft>
                <a:buSzPts val="1100"/>
                <a:buNone/>
              </a:pPr>
              <a:r>
                <a:rPr lang="en-US" sz="1800">
                  <a:solidFill>
                    <a:srgbClr val="445469"/>
                  </a:solidFill>
                  <a:latin typeface="Microsoft Yahei"/>
                  <a:ea typeface="Microsoft Yahei"/>
                  <a:cs typeface="Microsoft Yahei"/>
                  <a:sym typeface="Microsoft Yahei"/>
                </a:rPr>
                <a:t>66 numerical variables including the square, cubic and interactive terms and one 3-level categorical target variable (1- high, 2-low, 3-medium). </a:t>
              </a:r>
              <a:endParaRPr sz="1800">
                <a:solidFill>
                  <a:srgbClr val="445469"/>
                </a:solidFill>
                <a:latin typeface="Microsoft Yahei"/>
                <a:ea typeface="Microsoft Yahei"/>
                <a:cs typeface="Microsoft Yahei"/>
                <a:sym typeface="Microsoft Yahei"/>
              </a:endParaRPr>
            </a:p>
          </p:txBody>
        </p:sp>
        <p:sp>
          <p:nvSpPr>
            <p:cNvPr id="319" name="Google Shape;319;g749f115918_0_2"/>
            <p:cNvSpPr/>
            <p:nvPr/>
          </p:nvSpPr>
          <p:spPr>
            <a:xfrm>
              <a:off x="1532226" y="4046514"/>
              <a:ext cx="32796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g749f115918_0_2"/>
            <p:cNvSpPr txBox="1"/>
            <p:nvPr/>
          </p:nvSpPr>
          <p:spPr>
            <a:xfrm>
              <a:off x="1744422" y="4098792"/>
              <a:ext cx="27981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lt1"/>
                  </a:solidFill>
                </a:rPr>
                <a:t>Classification</a:t>
              </a:r>
              <a:endParaRPr b="1" sz="2400">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1"/>
                                        </p:tgtEl>
                                        <p:attrNameLst>
                                          <p:attrName>style.visibility</p:attrName>
                                        </p:attrNameLst>
                                      </p:cBhvr>
                                      <p:to>
                                        <p:strVal val="visible"/>
                                      </p:to>
                                    </p:set>
                                    <p:animEffect filter="fade" transition="in">
                                      <p:cBhvr>
                                        <p:cTn dur="1000"/>
                                        <p:tgtEl>
                                          <p:spTgt spid="31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325" name="Shape 325"/>
        <p:cNvGrpSpPr/>
        <p:nvPr/>
      </p:nvGrpSpPr>
      <p:grpSpPr>
        <a:xfrm>
          <a:off x="0" y="0"/>
          <a:ext cx="0" cy="0"/>
          <a:chOff x="0" y="0"/>
          <a:chExt cx="0" cy="0"/>
        </a:xfrm>
      </p:grpSpPr>
      <p:pic>
        <p:nvPicPr>
          <p:cNvPr id="326" name="Google Shape;326;g74a0497dcc_4_0"/>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327" name="Google Shape;327;g74a0497dcc_4_0"/>
          <p:cNvSpPr txBox="1"/>
          <p:nvPr/>
        </p:nvSpPr>
        <p:spPr>
          <a:xfrm>
            <a:off x="495189" y="333477"/>
            <a:ext cx="4337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DataRobot</a:t>
            </a:r>
            <a:r>
              <a:rPr b="1" lang="en-US" sz="2800">
                <a:solidFill>
                  <a:schemeClr val="lt1"/>
                </a:solidFill>
                <a:latin typeface="Microsoft Yahei"/>
                <a:ea typeface="Microsoft Yahei"/>
                <a:cs typeface="Microsoft Yahei"/>
                <a:sym typeface="Microsoft Yahei"/>
              </a:rPr>
              <a:t> Model</a:t>
            </a:r>
            <a:endParaRPr b="1" sz="2800">
              <a:solidFill>
                <a:schemeClr val="lt1"/>
              </a:solidFill>
              <a:latin typeface="Microsoft Yahei"/>
              <a:ea typeface="Microsoft Yahei"/>
              <a:cs typeface="Microsoft Yahei"/>
              <a:sym typeface="Microsoft Yahei"/>
            </a:endParaRPr>
          </a:p>
        </p:txBody>
      </p:sp>
      <p:sp>
        <p:nvSpPr>
          <p:cNvPr id="328" name="Google Shape;328;g74a0497dcc_4_0"/>
          <p:cNvSpPr txBox="1"/>
          <p:nvPr/>
        </p:nvSpPr>
        <p:spPr>
          <a:xfrm>
            <a:off x="932075" y="2617200"/>
            <a:ext cx="3111600" cy="870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sp>
        <p:nvSpPr>
          <p:cNvPr id="329" name="Google Shape;329;g74a0497dcc_4_0"/>
          <p:cNvSpPr txBox="1"/>
          <p:nvPr/>
        </p:nvSpPr>
        <p:spPr>
          <a:xfrm>
            <a:off x="1722858" y="4425013"/>
            <a:ext cx="1295400" cy="246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600">
              <a:solidFill>
                <a:srgbClr val="445469"/>
              </a:solidFill>
              <a:latin typeface="Arial"/>
              <a:ea typeface="Arial"/>
              <a:cs typeface="Arial"/>
              <a:sym typeface="Arial"/>
            </a:endParaRPr>
          </a:p>
        </p:txBody>
      </p:sp>
      <p:sp>
        <p:nvSpPr>
          <p:cNvPr id="330" name="Google Shape;330;g74a0497dcc_4_0"/>
          <p:cNvSpPr txBox="1"/>
          <p:nvPr/>
        </p:nvSpPr>
        <p:spPr>
          <a:xfrm>
            <a:off x="8240002" y="4747014"/>
            <a:ext cx="2054400" cy="36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grpSp>
        <p:nvGrpSpPr>
          <p:cNvPr id="331" name="Google Shape;331;g74a0497dcc_4_0"/>
          <p:cNvGrpSpPr/>
          <p:nvPr/>
        </p:nvGrpSpPr>
        <p:grpSpPr>
          <a:xfrm>
            <a:off x="477050" y="1801500"/>
            <a:ext cx="4373400" cy="3137100"/>
            <a:chOff x="477050" y="1801500"/>
            <a:chExt cx="4373400" cy="3137100"/>
          </a:xfrm>
        </p:grpSpPr>
        <p:sp>
          <p:nvSpPr>
            <p:cNvPr id="332" name="Google Shape;332;g74a0497dcc_4_0"/>
            <p:cNvSpPr/>
            <p:nvPr/>
          </p:nvSpPr>
          <p:spPr>
            <a:xfrm>
              <a:off x="477050" y="1801500"/>
              <a:ext cx="4373400" cy="31371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g74a0497dcc_4_0"/>
            <p:cNvSpPr/>
            <p:nvPr/>
          </p:nvSpPr>
          <p:spPr>
            <a:xfrm>
              <a:off x="719850" y="2310449"/>
              <a:ext cx="3738300" cy="2436600"/>
            </a:xfrm>
            <a:prstGeom prst="rect">
              <a:avLst/>
            </a:prstGeom>
            <a:noFill/>
            <a:ln>
              <a:noFill/>
            </a:ln>
          </p:spPr>
          <p:txBody>
            <a:bodyPr anchorCtr="0" anchor="t" bIns="45700" lIns="91425" spcFirstLastPara="1" rIns="91425" wrap="square" tIns="45700">
              <a:noAutofit/>
            </a:bodyPr>
            <a:lstStyle/>
            <a:p>
              <a:pPr indent="-323850" lvl="0" marL="457200" marR="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Variables: 34 variables DataRobot recommended </a:t>
              </a:r>
              <a:endParaRPr sz="1500">
                <a:solidFill>
                  <a:srgbClr val="445469"/>
                </a:solidFill>
                <a:latin typeface="Microsoft Yahei"/>
                <a:ea typeface="Microsoft Yahei"/>
                <a:cs typeface="Microsoft Yahei"/>
                <a:sym typeface="Microsoft Yahei"/>
              </a:endParaRPr>
            </a:p>
            <a:p>
              <a:pPr indent="-323850" lvl="0" marL="457200" marR="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Training (80%) and holdout dataset (20%)</a:t>
              </a:r>
              <a:endParaRPr sz="1500">
                <a:solidFill>
                  <a:srgbClr val="445469"/>
                </a:solidFill>
                <a:latin typeface="Microsoft Yahei"/>
                <a:ea typeface="Microsoft Yahei"/>
                <a:cs typeface="Microsoft Yahei"/>
                <a:sym typeface="Microsoft Yahei"/>
              </a:endParaRPr>
            </a:p>
            <a:p>
              <a:pPr indent="-323850" lvl="0" marL="457200" marR="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Best Model: Light Gradient Boosted Trees Regressor with Early Stopping</a:t>
              </a:r>
              <a:endParaRPr sz="1500">
                <a:solidFill>
                  <a:srgbClr val="445469"/>
                </a:solidFill>
                <a:latin typeface="Microsoft Yahei"/>
                <a:ea typeface="Microsoft Yahei"/>
                <a:cs typeface="Microsoft Yahei"/>
                <a:sym typeface="Microsoft Yahei"/>
              </a:endParaRPr>
            </a:p>
            <a:p>
              <a:pPr indent="-323850" lvl="0" marL="457200" marR="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RMSE of 39, R square 0.91</a:t>
              </a:r>
              <a:endParaRPr sz="1500">
                <a:solidFill>
                  <a:srgbClr val="445469"/>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Clr>
                  <a:schemeClr val="dk1"/>
                </a:buClr>
                <a:buSzPts val="1100"/>
                <a:buFont typeface="Arial"/>
                <a:buNone/>
              </a:pPr>
              <a:r>
                <a:t/>
              </a:r>
              <a:endParaRPr sz="1500">
                <a:solidFill>
                  <a:srgbClr val="445469"/>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None/>
              </a:pPr>
              <a:r>
                <a:t/>
              </a:r>
              <a:endParaRPr sz="1500">
                <a:solidFill>
                  <a:srgbClr val="445469"/>
                </a:solidFill>
                <a:latin typeface="Microsoft Yahei"/>
                <a:ea typeface="Microsoft Yahei"/>
                <a:cs typeface="Microsoft Yahei"/>
                <a:sym typeface="Microsoft Yahei"/>
              </a:endParaRPr>
            </a:p>
          </p:txBody>
        </p:sp>
      </p:grpSp>
      <p:pic>
        <p:nvPicPr>
          <p:cNvPr id="334" name="Google Shape;334;g74a0497dcc_4_0"/>
          <p:cNvPicPr preferRelativeResize="0"/>
          <p:nvPr/>
        </p:nvPicPr>
        <p:blipFill>
          <a:blip r:embed="rId4">
            <a:alphaModFix/>
          </a:blip>
          <a:stretch>
            <a:fillRect/>
          </a:stretch>
        </p:blipFill>
        <p:spPr>
          <a:xfrm>
            <a:off x="477050" y="5087000"/>
            <a:ext cx="11372250" cy="1380975"/>
          </a:xfrm>
          <a:prstGeom prst="rect">
            <a:avLst/>
          </a:prstGeom>
          <a:noFill/>
          <a:ln>
            <a:noFill/>
          </a:ln>
        </p:spPr>
      </p:pic>
      <p:sp>
        <p:nvSpPr>
          <p:cNvPr id="335" name="Google Shape;335;g74a0497dcc_4_0"/>
          <p:cNvSpPr/>
          <p:nvPr/>
        </p:nvSpPr>
        <p:spPr>
          <a:xfrm>
            <a:off x="6350650" y="436775"/>
            <a:ext cx="5557800" cy="22953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6" name="Google Shape;336;g74a0497dcc_4_0"/>
          <p:cNvSpPr/>
          <p:nvPr/>
        </p:nvSpPr>
        <p:spPr>
          <a:xfrm>
            <a:off x="6685100" y="613500"/>
            <a:ext cx="5164200" cy="2003700"/>
          </a:xfrm>
          <a:prstGeom prst="rect">
            <a:avLst/>
          </a:prstGeom>
          <a:noFill/>
          <a:ln>
            <a:noFill/>
          </a:ln>
        </p:spPr>
        <p:txBody>
          <a:bodyPr anchorCtr="0" anchor="t" bIns="45700" lIns="91425" spcFirstLastPara="1" rIns="91425" wrap="square" tIns="45700">
            <a:noAutofit/>
          </a:bodyPr>
          <a:lstStyle/>
          <a:p>
            <a:pPr indent="-323850" lvl="0" marL="457200" rtl="0" algn="l">
              <a:lnSpc>
                <a:spcPct val="120000"/>
              </a:lnSpc>
              <a:spcBef>
                <a:spcPts val="0"/>
              </a:spcBef>
              <a:spcAft>
                <a:spcPts val="0"/>
              </a:spcAft>
              <a:buClr>
                <a:srgbClr val="445469"/>
              </a:buClr>
              <a:buSzPts val="1500"/>
              <a:buFont typeface="Microsoft Yahei"/>
              <a:buChar char="●"/>
            </a:pPr>
            <a:r>
              <a:rPr b="1" lang="en-US" sz="1500">
                <a:solidFill>
                  <a:srgbClr val="445469"/>
                </a:solidFill>
                <a:latin typeface="Microsoft Yahei"/>
                <a:ea typeface="Microsoft Yahei"/>
                <a:cs typeface="Microsoft Yahei"/>
                <a:sym typeface="Microsoft Yahei"/>
              </a:rPr>
              <a:t>Light Gradient Boosted Trees Regressor with Early Stopping</a:t>
            </a:r>
            <a:r>
              <a:rPr lang="en-US" sz="1500">
                <a:solidFill>
                  <a:srgbClr val="445469"/>
                </a:solidFill>
                <a:latin typeface="Microsoft Yahei"/>
                <a:ea typeface="Microsoft Yahei"/>
                <a:cs typeface="Microsoft Yahei"/>
                <a:sym typeface="Microsoft Yahei"/>
              </a:rPr>
              <a:t> </a:t>
            </a:r>
            <a:endParaRPr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Ensembling technique</a:t>
            </a:r>
            <a:endParaRPr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Early stopping is used to determine the best number of trees where overfitting begins</a:t>
            </a:r>
            <a:endParaRPr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It is a cutting-edge algorithm for fitting extremely accurate predictive models. </a:t>
            </a:r>
            <a:endParaRPr sz="1500">
              <a:solidFill>
                <a:srgbClr val="445469"/>
              </a:solidFill>
              <a:latin typeface="Microsoft Yahei"/>
              <a:ea typeface="Microsoft Yahei"/>
              <a:cs typeface="Microsoft Yahei"/>
              <a:sym typeface="Microsoft Yahei"/>
            </a:endParaRPr>
          </a:p>
          <a:p>
            <a:pPr indent="0" lvl="0" marL="457200" rtl="0" algn="l">
              <a:lnSpc>
                <a:spcPct val="120000"/>
              </a:lnSpc>
              <a:spcBef>
                <a:spcPts val="0"/>
              </a:spcBef>
              <a:spcAft>
                <a:spcPts val="0"/>
              </a:spcAft>
              <a:buNone/>
            </a:pPr>
            <a:r>
              <a:rPr lang="en-US" sz="1500">
                <a:solidFill>
                  <a:srgbClr val="445469"/>
                </a:solidFill>
                <a:latin typeface="Microsoft Yahei"/>
                <a:ea typeface="Microsoft Yahei"/>
                <a:cs typeface="Microsoft Yahei"/>
                <a:sym typeface="Microsoft Yahei"/>
              </a:rPr>
              <a:t>. </a:t>
            </a:r>
            <a:endParaRPr sz="1500">
              <a:solidFill>
                <a:srgbClr val="445469"/>
              </a:solidFill>
              <a:latin typeface="Microsoft Yahei"/>
              <a:ea typeface="Microsoft Yahei"/>
              <a:cs typeface="Microsoft Yahei"/>
              <a:sym typeface="Microsoft Yahei"/>
            </a:endParaRPr>
          </a:p>
        </p:txBody>
      </p:sp>
      <p:grpSp>
        <p:nvGrpSpPr>
          <p:cNvPr id="337" name="Google Shape;337;g74a0497dcc_4_0"/>
          <p:cNvGrpSpPr/>
          <p:nvPr/>
        </p:nvGrpSpPr>
        <p:grpSpPr>
          <a:xfrm>
            <a:off x="4043670" y="2135560"/>
            <a:ext cx="2588753" cy="2663096"/>
            <a:chOff x="4043670" y="2135560"/>
            <a:chExt cx="2588753" cy="2663096"/>
          </a:xfrm>
        </p:grpSpPr>
        <p:sp>
          <p:nvSpPr>
            <p:cNvPr id="338" name="Google Shape;338;g74a0497dcc_4_0"/>
            <p:cNvSpPr/>
            <p:nvPr/>
          </p:nvSpPr>
          <p:spPr>
            <a:xfrm rot="5400000">
              <a:off x="4261604" y="2117860"/>
              <a:ext cx="1609500" cy="1644900"/>
            </a:xfrm>
            <a:prstGeom prst="teardrop">
              <a:avLst>
                <a:gd fmla="val 10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339" name="Google Shape;339;g74a0497dcc_4_0"/>
            <p:cNvSpPr/>
            <p:nvPr/>
          </p:nvSpPr>
          <p:spPr>
            <a:xfrm rot="-5400000">
              <a:off x="3983220" y="2902250"/>
              <a:ext cx="197100" cy="76200"/>
            </a:xfrm>
            <a:prstGeom prst="triangle">
              <a:avLst>
                <a:gd fmla="val 5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340" name="Google Shape;340;g74a0497dcc_4_0"/>
            <p:cNvSpPr txBox="1"/>
            <p:nvPr/>
          </p:nvSpPr>
          <p:spPr>
            <a:xfrm>
              <a:off x="4160206" y="2693388"/>
              <a:ext cx="21501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300">
                  <a:solidFill>
                    <a:srgbClr val="FFFFFF"/>
                  </a:solidFill>
                </a:rPr>
                <a:t>Regression</a:t>
              </a:r>
              <a:endParaRPr b="1" i="1" sz="2300">
                <a:solidFill>
                  <a:srgbClr val="FFFFFF"/>
                </a:solidFill>
                <a:latin typeface="Arial"/>
                <a:ea typeface="Arial"/>
                <a:cs typeface="Arial"/>
                <a:sym typeface="Arial"/>
              </a:endParaRPr>
            </a:p>
          </p:txBody>
        </p:sp>
        <p:sp>
          <p:nvSpPr>
            <p:cNvPr id="341" name="Google Shape;341;g74a0497dcc_4_0"/>
            <p:cNvSpPr txBox="1"/>
            <p:nvPr/>
          </p:nvSpPr>
          <p:spPr>
            <a:xfrm>
              <a:off x="5926523" y="2835497"/>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sp>
          <p:nvSpPr>
            <p:cNvPr id="342" name="Google Shape;342;g74a0497dcc_4_0"/>
            <p:cNvSpPr txBox="1"/>
            <p:nvPr/>
          </p:nvSpPr>
          <p:spPr>
            <a:xfrm>
              <a:off x="5134907" y="3782856"/>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grpSp>
      <p:sp>
        <p:nvSpPr>
          <p:cNvPr id="343" name="Google Shape;343;g74a0497dcc_4_0"/>
          <p:cNvSpPr txBox="1"/>
          <p:nvPr/>
        </p:nvSpPr>
        <p:spPr>
          <a:xfrm>
            <a:off x="6895275" y="4361225"/>
            <a:ext cx="2236200" cy="11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latin typeface="Calibri"/>
                <a:ea typeface="Calibri"/>
                <a:cs typeface="Calibri"/>
                <a:sym typeface="Calibri"/>
              </a:rPr>
              <a:t>Overfitting</a:t>
            </a:r>
            <a:endParaRPr b="1" sz="3600">
              <a:latin typeface="Calibri"/>
              <a:ea typeface="Calibri"/>
              <a:cs typeface="Calibri"/>
              <a:sym typeface="Calibri"/>
            </a:endParaRPr>
          </a:p>
        </p:txBody>
      </p:sp>
      <p:sp>
        <p:nvSpPr>
          <p:cNvPr id="344" name="Google Shape;344;g74a0497dcc_4_0"/>
          <p:cNvSpPr/>
          <p:nvPr/>
        </p:nvSpPr>
        <p:spPr>
          <a:xfrm>
            <a:off x="9131475" y="4155800"/>
            <a:ext cx="949500" cy="1140900"/>
          </a:xfrm>
          <a:prstGeom prst="mathMultiply">
            <a:avLst>
              <a:gd fmla="val 23520"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
        <p:nvSpPr>
          <p:cNvPr id="345" name="Google Shape;345;g74a0497dcc_4_0"/>
          <p:cNvSpPr txBox="1"/>
          <p:nvPr/>
        </p:nvSpPr>
        <p:spPr>
          <a:xfrm>
            <a:off x="3953475" y="3717100"/>
            <a:ext cx="3111600" cy="11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latin typeface="Calibri"/>
                <a:ea typeface="Calibri"/>
                <a:cs typeface="Calibri"/>
                <a:sym typeface="Calibri"/>
              </a:rPr>
              <a:t>Target Leakage</a:t>
            </a:r>
            <a:endParaRPr b="1" sz="3600">
              <a:latin typeface="Calibri"/>
              <a:ea typeface="Calibri"/>
              <a:cs typeface="Calibri"/>
              <a:sym typeface="Calibri"/>
            </a:endParaRPr>
          </a:p>
        </p:txBody>
      </p:sp>
      <p:sp>
        <p:nvSpPr>
          <p:cNvPr id="346" name="Google Shape;346;g74a0497dcc_4_0"/>
          <p:cNvSpPr/>
          <p:nvPr/>
        </p:nvSpPr>
        <p:spPr>
          <a:xfrm>
            <a:off x="4643550" y="3977725"/>
            <a:ext cx="949500" cy="1140900"/>
          </a:xfrm>
          <a:prstGeom prst="mathMultiply">
            <a:avLst>
              <a:gd fmla="val 23520"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pic>
        <p:nvPicPr>
          <p:cNvPr id="347" name="Google Shape;347;g74a0497dcc_4_0"/>
          <p:cNvPicPr preferRelativeResize="0"/>
          <p:nvPr/>
        </p:nvPicPr>
        <p:blipFill>
          <a:blip r:embed="rId5">
            <a:alphaModFix/>
          </a:blip>
          <a:stretch>
            <a:fillRect/>
          </a:stretch>
        </p:blipFill>
        <p:spPr>
          <a:xfrm>
            <a:off x="0" y="1103100"/>
            <a:ext cx="6372228" cy="3340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1000"/>
                                        <p:tgtEl>
                                          <p:spTgt spid="3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352" name="Shape 352"/>
        <p:cNvGrpSpPr/>
        <p:nvPr/>
      </p:nvGrpSpPr>
      <p:grpSpPr>
        <a:xfrm>
          <a:off x="0" y="0"/>
          <a:ext cx="0" cy="0"/>
          <a:chOff x="0" y="0"/>
          <a:chExt cx="0" cy="0"/>
        </a:xfrm>
      </p:grpSpPr>
      <p:pic>
        <p:nvPicPr>
          <p:cNvPr id="353" name="Google Shape;353;g74a0497dcc_4_33"/>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354" name="Google Shape;354;g74a0497dcc_4_33"/>
          <p:cNvSpPr txBox="1"/>
          <p:nvPr/>
        </p:nvSpPr>
        <p:spPr>
          <a:xfrm>
            <a:off x="495206" y="333475"/>
            <a:ext cx="677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DataRobot Model - Regression</a:t>
            </a:r>
            <a:endParaRPr b="1" sz="2800">
              <a:solidFill>
                <a:schemeClr val="lt1"/>
              </a:solidFill>
              <a:latin typeface="Microsoft Yahei"/>
              <a:ea typeface="Microsoft Yahei"/>
              <a:cs typeface="Microsoft Yahei"/>
              <a:sym typeface="Microsoft Yahei"/>
            </a:endParaRPr>
          </a:p>
        </p:txBody>
      </p:sp>
      <p:pic>
        <p:nvPicPr>
          <p:cNvPr id="355" name="Google Shape;355;g74a0497dcc_4_33"/>
          <p:cNvPicPr preferRelativeResize="0"/>
          <p:nvPr/>
        </p:nvPicPr>
        <p:blipFill>
          <a:blip r:embed="rId4">
            <a:alphaModFix/>
          </a:blip>
          <a:stretch>
            <a:fillRect/>
          </a:stretch>
        </p:blipFill>
        <p:spPr>
          <a:xfrm>
            <a:off x="417000" y="1232550"/>
            <a:ext cx="11268565" cy="3834925"/>
          </a:xfrm>
          <a:prstGeom prst="rect">
            <a:avLst/>
          </a:prstGeom>
          <a:noFill/>
          <a:ln>
            <a:noFill/>
          </a:ln>
        </p:spPr>
      </p:pic>
      <p:grpSp>
        <p:nvGrpSpPr>
          <p:cNvPr id="356" name="Google Shape;356;g74a0497dcc_4_33"/>
          <p:cNvGrpSpPr/>
          <p:nvPr/>
        </p:nvGrpSpPr>
        <p:grpSpPr>
          <a:xfrm>
            <a:off x="3748788" y="5162325"/>
            <a:ext cx="4551576" cy="462300"/>
            <a:chOff x="1660700" y="4566000"/>
            <a:chExt cx="4551576" cy="462300"/>
          </a:xfrm>
        </p:grpSpPr>
        <p:sp>
          <p:nvSpPr>
            <p:cNvPr id="357" name="Google Shape;357;g74a0497dcc_4_33"/>
            <p:cNvSpPr/>
            <p:nvPr/>
          </p:nvSpPr>
          <p:spPr>
            <a:xfrm>
              <a:off x="1769276" y="4566000"/>
              <a:ext cx="44430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8" name="Google Shape;358;g74a0497dcc_4_33"/>
            <p:cNvSpPr txBox="1"/>
            <p:nvPr/>
          </p:nvSpPr>
          <p:spPr>
            <a:xfrm>
              <a:off x="1660700" y="4627800"/>
              <a:ext cx="44430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rPr>
                <a:t>Residual Plot for LightGBM Tree</a:t>
              </a:r>
              <a:endParaRPr b="1" sz="1600">
                <a:solidFill>
                  <a:schemeClr val="lt1"/>
                </a:solidFill>
                <a:latin typeface="Arial"/>
                <a:ea typeface="Arial"/>
                <a:cs typeface="Arial"/>
                <a:sym typeface="Arial"/>
              </a:endParaRPr>
            </a:p>
          </p:txBody>
        </p:sp>
      </p:grpSp>
      <p:sp>
        <p:nvSpPr>
          <p:cNvPr id="359" name="Google Shape;359;g74a0497dcc_4_33"/>
          <p:cNvSpPr txBox="1"/>
          <p:nvPr/>
        </p:nvSpPr>
        <p:spPr>
          <a:xfrm>
            <a:off x="7586675" y="5499425"/>
            <a:ext cx="2236200" cy="11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latin typeface="Calibri"/>
                <a:ea typeface="Calibri"/>
                <a:cs typeface="Calibri"/>
                <a:sym typeface="Calibri"/>
              </a:rPr>
              <a:t>Outliers</a:t>
            </a:r>
            <a:endParaRPr b="1" sz="3600">
              <a:latin typeface="Calibri"/>
              <a:ea typeface="Calibri"/>
              <a:cs typeface="Calibri"/>
              <a:sym typeface="Calibri"/>
            </a:endParaRPr>
          </a:p>
        </p:txBody>
      </p:sp>
      <p:sp>
        <p:nvSpPr>
          <p:cNvPr id="360" name="Google Shape;360;g74a0497dcc_4_33"/>
          <p:cNvSpPr/>
          <p:nvPr/>
        </p:nvSpPr>
        <p:spPr>
          <a:xfrm>
            <a:off x="9318350" y="5314375"/>
            <a:ext cx="949500" cy="1140900"/>
          </a:xfrm>
          <a:prstGeom prst="mathMultiply">
            <a:avLst>
              <a:gd fmla="val 23520"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102" name="Shape 102"/>
        <p:cNvGrpSpPr/>
        <p:nvPr/>
      </p:nvGrpSpPr>
      <p:grpSpPr>
        <a:xfrm>
          <a:off x="0" y="0"/>
          <a:ext cx="0" cy="0"/>
          <a:chOff x="0" y="0"/>
          <a:chExt cx="0" cy="0"/>
        </a:xfrm>
      </p:grpSpPr>
      <p:pic>
        <p:nvPicPr>
          <p:cNvPr id="103" name="Google Shape;103;p2"/>
          <p:cNvPicPr preferRelativeResize="0"/>
          <p:nvPr/>
        </p:nvPicPr>
        <p:blipFill rotWithShape="1">
          <a:blip r:embed="rId3">
            <a:alphaModFix/>
          </a:blip>
          <a:srcRect b="62963" l="0" r="45409" t="0"/>
          <a:stretch/>
        </p:blipFill>
        <p:spPr>
          <a:xfrm>
            <a:off x="6898409" y="3795482"/>
            <a:ext cx="5331691" cy="3091093"/>
          </a:xfrm>
          <a:prstGeom prst="rect">
            <a:avLst/>
          </a:prstGeom>
          <a:noFill/>
          <a:ln>
            <a:noFill/>
          </a:ln>
        </p:spPr>
      </p:pic>
      <p:grpSp>
        <p:nvGrpSpPr>
          <p:cNvPr id="104" name="Google Shape;104;p2"/>
          <p:cNvGrpSpPr/>
          <p:nvPr/>
        </p:nvGrpSpPr>
        <p:grpSpPr>
          <a:xfrm>
            <a:off x="4269509" y="2556831"/>
            <a:ext cx="3708400" cy="515953"/>
            <a:chOff x="4241800" y="3013768"/>
            <a:chExt cx="3708400" cy="516832"/>
          </a:xfrm>
        </p:grpSpPr>
        <p:sp>
          <p:nvSpPr>
            <p:cNvPr id="105" name="Google Shape;105;p2"/>
            <p:cNvSpPr txBox="1"/>
            <p:nvPr/>
          </p:nvSpPr>
          <p:spPr>
            <a:xfrm>
              <a:off x="4241800" y="3013768"/>
              <a:ext cx="370840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2400"/>
                <a:buFont typeface="Arial"/>
                <a:buNone/>
              </a:pPr>
              <a:r>
                <a:rPr b="1" lang="en-US" sz="2400">
                  <a:solidFill>
                    <a:srgbClr val="7F7F7F"/>
                  </a:solidFill>
                  <a:latin typeface="Microsoft Yahei"/>
                  <a:ea typeface="Microsoft Yahei"/>
                  <a:cs typeface="Microsoft Yahei"/>
                  <a:sym typeface="Microsoft Yahei"/>
                </a:rPr>
                <a:t>01   Introduction</a:t>
              </a:r>
              <a:endParaRPr b="1"/>
            </a:p>
          </p:txBody>
        </p:sp>
        <p:cxnSp>
          <p:nvCxnSpPr>
            <p:cNvPr id="106" name="Google Shape;106;p2"/>
            <p:cNvCxnSpPr/>
            <p:nvPr/>
          </p:nvCxnSpPr>
          <p:spPr>
            <a:xfrm>
              <a:off x="4443413" y="3530600"/>
              <a:ext cx="3305175" cy="0"/>
            </a:xfrm>
            <a:prstGeom prst="straightConnector1">
              <a:avLst/>
            </a:prstGeom>
            <a:noFill/>
            <a:ln cap="rnd" cmpd="sng" w="12700">
              <a:solidFill>
                <a:schemeClr val="lt1"/>
              </a:solidFill>
              <a:prstDash val="dash"/>
              <a:miter lim="800000"/>
              <a:headEnd len="sm" w="sm" type="none"/>
              <a:tailEnd len="sm" w="sm" type="none"/>
            </a:ln>
          </p:spPr>
        </p:cxnSp>
      </p:grpSp>
      <p:grpSp>
        <p:nvGrpSpPr>
          <p:cNvPr id="107" name="Google Shape;107;p2"/>
          <p:cNvGrpSpPr/>
          <p:nvPr/>
        </p:nvGrpSpPr>
        <p:grpSpPr>
          <a:xfrm>
            <a:off x="4269498" y="3334610"/>
            <a:ext cx="4458900" cy="515944"/>
            <a:chOff x="4241789" y="3013762"/>
            <a:chExt cx="4458900" cy="516838"/>
          </a:xfrm>
        </p:grpSpPr>
        <p:sp>
          <p:nvSpPr>
            <p:cNvPr id="108" name="Google Shape;108;p2"/>
            <p:cNvSpPr txBox="1"/>
            <p:nvPr/>
          </p:nvSpPr>
          <p:spPr>
            <a:xfrm>
              <a:off x="4241789" y="3013762"/>
              <a:ext cx="445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2400"/>
                <a:buFont typeface="Arial"/>
                <a:buNone/>
              </a:pPr>
              <a:r>
                <a:rPr b="1" lang="en-US" sz="2400">
                  <a:solidFill>
                    <a:srgbClr val="7F7F7F"/>
                  </a:solidFill>
                  <a:latin typeface="Microsoft Yahei"/>
                  <a:ea typeface="Microsoft Yahei"/>
                  <a:cs typeface="Microsoft Yahei"/>
                  <a:sym typeface="Microsoft Yahei"/>
                </a:rPr>
                <a:t>02   </a:t>
              </a:r>
              <a:r>
                <a:rPr b="1" lang="en-US" sz="2400">
                  <a:solidFill>
                    <a:srgbClr val="7F7F7F"/>
                  </a:solidFill>
                  <a:latin typeface="Microsoft Yahei"/>
                  <a:ea typeface="Microsoft Yahei"/>
                  <a:cs typeface="Microsoft Yahei"/>
                  <a:sym typeface="Microsoft Yahei"/>
                </a:rPr>
                <a:t>Hand-Crafted Model</a:t>
              </a:r>
              <a:endParaRPr b="1" sz="2400">
                <a:solidFill>
                  <a:srgbClr val="7F7F7F"/>
                </a:solidFill>
                <a:latin typeface="Microsoft Yahei"/>
                <a:ea typeface="Microsoft Yahei"/>
                <a:cs typeface="Microsoft Yahei"/>
                <a:sym typeface="Microsoft Yahei"/>
              </a:endParaRPr>
            </a:p>
            <a:p>
              <a:pPr indent="0" lvl="0" marL="0" marR="0" rtl="0" algn="ctr">
                <a:lnSpc>
                  <a:spcPct val="100000"/>
                </a:lnSpc>
                <a:spcBef>
                  <a:spcPts val="0"/>
                </a:spcBef>
                <a:spcAft>
                  <a:spcPts val="0"/>
                </a:spcAft>
                <a:buClr>
                  <a:srgbClr val="7F7F7F"/>
                </a:buClr>
                <a:buSzPts val="2400"/>
                <a:buFont typeface="Arial"/>
                <a:buNone/>
              </a:pPr>
              <a:r>
                <a:t/>
              </a:r>
              <a:endParaRPr b="1" sz="2400">
                <a:solidFill>
                  <a:srgbClr val="7F7F7F"/>
                </a:solidFill>
                <a:latin typeface="Microsoft Yahei"/>
                <a:ea typeface="Microsoft Yahei"/>
                <a:cs typeface="Microsoft Yahei"/>
                <a:sym typeface="Microsoft Yahei"/>
              </a:endParaRPr>
            </a:p>
          </p:txBody>
        </p:sp>
        <p:cxnSp>
          <p:nvCxnSpPr>
            <p:cNvPr id="109" name="Google Shape;109;p2"/>
            <p:cNvCxnSpPr/>
            <p:nvPr/>
          </p:nvCxnSpPr>
          <p:spPr>
            <a:xfrm>
              <a:off x="4443413" y="3530600"/>
              <a:ext cx="3305175" cy="0"/>
            </a:xfrm>
            <a:prstGeom prst="straightConnector1">
              <a:avLst/>
            </a:prstGeom>
            <a:noFill/>
            <a:ln cap="rnd" cmpd="sng" w="12700">
              <a:solidFill>
                <a:schemeClr val="lt1"/>
              </a:solidFill>
              <a:prstDash val="dash"/>
              <a:miter lim="800000"/>
              <a:headEnd len="sm" w="sm" type="none"/>
              <a:tailEnd len="sm" w="sm" type="none"/>
            </a:ln>
          </p:spPr>
        </p:cxnSp>
      </p:grpSp>
      <p:grpSp>
        <p:nvGrpSpPr>
          <p:cNvPr id="110" name="Google Shape;110;p2"/>
          <p:cNvGrpSpPr/>
          <p:nvPr/>
        </p:nvGrpSpPr>
        <p:grpSpPr>
          <a:xfrm>
            <a:off x="4269495" y="4112485"/>
            <a:ext cx="5748900" cy="515944"/>
            <a:chOff x="4241786" y="3013762"/>
            <a:chExt cx="5748900" cy="516838"/>
          </a:xfrm>
        </p:grpSpPr>
        <p:sp>
          <p:nvSpPr>
            <p:cNvPr id="111" name="Google Shape;111;p2"/>
            <p:cNvSpPr txBox="1"/>
            <p:nvPr/>
          </p:nvSpPr>
          <p:spPr>
            <a:xfrm>
              <a:off x="4241786" y="3013762"/>
              <a:ext cx="574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7F7F7F"/>
                </a:buClr>
                <a:buSzPts val="2400"/>
                <a:buFont typeface="Arial"/>
                <a:buNone/>
              </a:pPr>
              <a:r>
                <a:rPr b="1" lang="en-US" sz="2400">
                  <a:solidFill>
                    <a:srgbClr val="7F7F7F"/>
                  </a:solidFill>
                  <a:latin typeface="Microsoft Yahei"/>
                  <a:ea typeface="Microsoft Yahei"/>
                  <a:cs typeface="Microsoft Yahei"/>
                  <a:sym typeface="Microsoft Yahei"/>
                </a:rPr>
                <a:t>03   DataRobot Model &amp; </a:t>
              </a:r>
              <a:r>
                <a:rPr b="1" lang="en-US" sz="2400">
                  <a:solidFill>
                    <a:srgbClr val="7F7F7F"/>
                  </a:solidFill>
                  <a:latin typeface="Microsoft Yahei"/>
                  <a:ea typeface="Microsoft Yahei"/>
                  <a:cs typeface="Microsoft Yahei"/>
                  <a:sym typeface="Microsoft Yahei"/>
                </a:rPr>
                <a:t>Comparison</a:t>
              </a:r>
              <a:endParaRPr/>
            </a:p>
          </p:txBody>
        </p:sp>
        <p:cxnSp>
          <p:nvCxnSpPr>
            <p:cNvPr id="112" name="Google Shape;112;p2"/>
            <p:cNvCxnSpPr/>
            <p:nvPr/>
          </p:nvCxnSpPr>
          <p:spPr>
            <a:xfrm>
              <a:off x="4443413" y="3530600"/>
              <a:ext cx="3305175" cy="0"/>
            </a:xfrm>
            <a:prstGeom prst="straightConnector1">
              <a:avLst/>
            </a:prstGeom>
            <a:noFill/>
            <a:ln cap="rnd" cmpd="sng" w="12700">
              <a:solidFill>
                <a:schemeClr val="lt1"/>
              </a:solidFill>
              <a:prstDash val="dash"/>
              <a:miter lim="800000"/>
              <a:headEnd len="sm" w="sm" type="none"/>
              <a:tailEnd len="sm" w="sm" type="none"/>
            </a:ln>
          </p:spPr>
        </p:cxnSp>
      </p:grpSp>
      <p:grpSp>
        <p:nvGrpSpPr>
          <p:cNvPr id="113" name="Google Shape;113;p2"/>
          <p:cNvGrpSpPr/>
          <p:nvPr/>
        </p:nvGrpSpPr>
        <p:grpSpPr>
          <a:xfrm>
            <a:off x="4220898" y="4888773"/>
            <a:ext cx="4366500" cy="517531"/>
            <a:chOff x="4193189" y="3013762"/>
            <a:chExt cx="4366500" cy="516838"/>
          </a:xfrm>
        </p:grpSpPr>
        <p:sp>
          <p:nvSpPr>
            <p:cNvPr id="114" name="Google Shape;114;p2"/>
            <p:cNvSpPr txBox="1"/>
            <p:nvPr/>
          </p:nvSpPr>
          <p:spPr>
            <a:xfrm>
              <a:off x="4193189" y="3013762"/>
              <a:ext cx="4366500" cy="461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7F7F7F"/>
                </a:buClr>
                <a:buSzPts val="2400"/>
                <a:buFont typeface="Arial"/>
                <a:buNone/>
              </a:pPr>
              <a:r>
                <a:rPr b="1" lang="en-US" sz="2400">
                  <a:solidFill>
                    <a:srgbClr val="7F7F7F"/>
                  </a:solidFill>
                  <a:latin typeface="Microsoft Yahei"/>
                  <a:ea typeface="Microsoft Yahei"/>
                  <a:cs typeface="Microsoft Yahei"/>
                  <a:sym typeface="Microsoft Yahei"/>
                </a:rPr>
                <a:t>04   Conclusions &amp; Insights</a:t>
              </a:r>
              <a:endParaRPr/>
            </a:p>
          </p:txBody>
        </p:sp>
        <p:cxnSp>
          <p:nvCxnSpPr>
            <p:cNvPr id="115" name="Google Shape;115;p2"/>
            <p:cNvCxnSpPr/>
            <p:nvPr/>
          </p:nvCxnSpPr>
          <p:spPr>
            <a:xfrm>
              <a:off x="4443413" y="3530600"/>
              <a:ext cx="3305175" cy="0"/>
            </a:xfrm>
            <a:prstGeom prst="straightConnector1">
              <a:avLst/>
            </a:prstGeom>
            <a:noFill/>
            <a:ln cap="rnd" cmpd="sng" w="12700">
              <a:solidFill>
                <a:schemeClr val="lt1"/>
              </a:solidFill>
              <a:prstDash val="dash"/>
              <a:miter lim="800000"/>
              <a:headEnd len="sm" w="sm" type="none"/>
              <a:tailEnd len="sm" w="sm" type="none"/>
            </a:ln>
          </p:spPr>
        </p:cxnSp>
      </p:grpSp>
      <p:sp>
        <p:nvSpPr>
          <p:cNvPr id="116" name="Google Shape;116;p2"/>
          <p:cNvSpPr txBox="1"/>
          <p:nvPr/>
        </p:nvSpPr>
        <p:spPr>
          <a:xfrm>
            <a:off x="4219050" y="1372525"/>
            <a:ext cx="3149400" cy="7686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4800">
                <a:solidFill>
                  <a:schemeClr val="lt1"/>
                </a:solidFill>
                <a:latin typeface="Microsoft Yahei"/>
                <a:ea typeface="Microsoft Yahei"/>
                <a:cs typeface="Microsoft Yahei"/>
                <a:sym typeface="Microsoft Yahei"/>
              </a:rPr>
              <a:t>Roadmap</a:t>
            </a:r>
            <a:endParaRPr/>
          </a:p>
        </p:txBody>
      </p:sp>
      <p:pic>
        <p:nvPicPr>
          <p:cNvPr id="117" name="Google Shape;117;p2"/>
          <p:cNvPicPr preferRelativeResize="0"/>
          <p:nvPr/>
        </p:nvPicPr>
        <p:blipFill rotWithShape="1">
          <a:blip r:embed="rId4">
            <a:alphaModFix/>
          </a:blip>
          <a:srcRect b="0" l="32508" r="0" t="64136"/>
          <a:stretch/>
        </p:blipFill>
        <p:spPr>
          <a:xfrm>
            <a:off x="-57150" y="-1"/>
            <a:ext cx="6542190" cy="2971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365" name="Shape 365"/>
        <p:cNvGrpSpPr/>
        <p:nvPr/>
      </p:nvGrpSpPr>
      <p:grpSpPr>
        <a:xfrm>
          <a:off x="0" y="0"/>
          <a:ext cx="0" cy="0"/>
          <a:chOff x="0" y="0"/>
          <a:chExt cx="0" cy="0"/>
        </a:xfrm>
      </p:grpSpPr>
      <p:pic>
        <p:nvPicPr>
          <p:cNvPr id="366" name="Google Shape;366;g74a0497dcc_4_63"/>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367" name="Google Shape;367;g74a0497dcc_4_63"/>
          <p:cNvSpPr txBox="1"/>
          <p:nvPr/>
        </p:nvSpPr>
        <p:spPr>
          <a:xfrm>
            <a:off x="495206" y="333475"/>
            <a:ext cx="677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DataRobot Model - Regression</a:t>
            </a:r>
            <a:endParaRPr b="1" sz="2800">
              <a:solidFill>
                <a:schemeClr val="lt1"/>
              </a:solidFill>
              <a:latin typeface="Microsoft Yahei"/>
              <a:ea typeface="Microsoft Yahei"/>
              <a:cs typeface="Microsoft Yahei"/>
              <a:sym typeface="Microsoft Yahei"/>
            </a:endParaRPr>
          </a:p>
        </p:txBody>
      </p:sp>
      <p:grpSp>
        <p:nvGrpSpPr>
          <p:cNvPr id="368" name="Google Shape;368;g74a0497dcc_4_63"/>
          <p:cNvGrpSpPr/>
          <p:nvPr/>
        </p:nvGrpSpPr>
        <p:grpSpPr>
          <a:xfrm>
            <a:off x="2073375" y="5740475"/>
            <a:ext cx="7802074" cy="462300"/>
            <a:chOff x="1660700" y="4566000"/>
            <a:chExt cx="7802074" cy="462300"/>
          </a:xfrm>
        </p:grpSpPr>
        <p:sp>
          <p:nvSpPr>
            <p:cNvPr id="369" name="Google Shape;369;g74a0497dcc_4_63"/>
            <p:cNvSpPr/>
            <p:nvPr/>
          </p:nvSpPr>
          <p:spPr>
            <a:xfrm>
              <a:off x="1769274" y="4566000"/>
              <a:ext cx="76935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g74a0497dcc_4_63"/>
            <p:cNvSpPr txBox="1"/>
            <p:nvPr/>
          </p:nvSpPr>
          <p:spPr>
            <a:xfrm>
              <a:off x="1660700" y="4627800"/>
              <a:ext cx="76935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Font typeface="Arial"/>
                <a:buNone/>
              </a:pPr>
              <a:r>
                <a:rPr b="1" lang="en-US" sz="1600">
                  <a:solidFill>
                    <a:schemeClr val="lt1"/>
                  </a:solidFill>
                </a:rPr>
                <a:t>Feature Impact &amp; Feature Effect - Partial Dependence Plot - LightGBM Tree</a:t>
              </a:r>
              <a:endParaRPr b="1" sz="1600">
                <a:solidFill>
                  <a:schemeClr val="lt1"/>
                </a:solidFill>
                <a:latin typeface="Arial"/>
                <a:ea typeface="Arial"/>
                <a:cs typeface="Arial"/>
                <a:sym typeface="Arial"/>
              </a:endParaRPr>
            </a:p>
          </p:txBody>
        </p:sp>
      </p:grpSp>
      <p:pic>
        <p:nvPicPr>
          <p:cNvPr id="371" name="Google Shape;371;g74a0497dcc_4_63"/>
          <p:cNvPicPr preferRelativeResize="0"/>
          <p:nvPr/>
        </p:nvPicPr>
        <p:blipFill>
          <a:blip r:embed="rId4">
            <a:alphaModFix/>
          </a:blip>
          <a:stretch>
            <a:fillRect/>
          </a:stretch>
        </p:blipFill>
        <p:spPr>
          <a:xfrm>
            <a:off x="734388" y="1117450"/>
            <a:ext cx="10909576" cy="4430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376" name="Shape 376"/>
        <p:cNvGrpSpPr/>
        <p:nvPr/>
      </p:nvGrpSpPr>
      <p:grpSpPr>
        <a:xfrm>
          <a:off x="0" y="0"/>
          <a:ext cx="0" cy="0"/>
          <a:chOff x="0" y="0"/>
          <a:chExt cx="0" cy="0"/>
        </a:xfrm>
      </p:grpSpPr>
      <p:pic>
        <p:nvPicPr>
          <p:cNvPr id="377" name="Google Shape;377;g74a0497dcc_4_80"/>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378" name="Google Shape;378;g74a0497dcc_4_80"/>
          <p:cNvSpPr txBox="1"/>
          <p:nvPr/>
        </p:nvSpPr>
        <p:spPr>
          <a:xfrm>
            <a:off x="495206" y="333475"/>
            <a:ext cx="677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DataRobot Model - Regression</a:t>
            </a:r>
            <a:endParaRPr b="1" sz="2800">
              <a:solidFill>
                <a:schemeClr val="lt1"/>
              </a:solidFill>
              <a:latin typeface="Microsoft Yahei"/>
              <a:ea typeface="Microsoft Yahei"/>
              <a:cs typeface="Microsoft Yahei"/>
              <a:sym typeface="Microsoft Yahei"/>
            </a:endParaRPr>
          </a:p>
        </p:txBody>
      </p:sp>
      <p:grpSp>
        <p:nvGrpSpPr>
          <p:cNvPr id="379" name="Google Shape;379;g74a0497dcc_4_80"/>
          <p:cNvGrpSpPr/>
          <p:nvPr/>
        </p:nvGrpSpPr>
        <p:grpSpPr>
          <a:xfrm>
            <a:off x="2073375" y="5435675"/>
            <a:ext cx="7802074" cy="462300"/>
            <a:chOff x="1660700" y="4566000"/>
            <a:chExt cx="7802074" cy="462300"/>
          </a:xfrm>
        </p:grpSpPr>
        <p:sp>
          <p:nvSpPr>
            <p:cNvPr id="380" name="Google Shape;380;g74a0497dcc_4_80"/>
            <p:cNvSpPr/>
            <p:nvPr/>
          </p:nvSpPr>
          <p:spPr>
            <a:xfrm>
              <a:off x="1769274" y="4566000"/>
              <a:ext cx="76935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g74a0497dcc_4_80"/>
            <p:cNvSpPr txBox="1"/>
            <p:nvPr/>
          </p:nvSpPr>
          <p:spPr>
            <a:xfrm>
              <a:off x="1660700" y="4627800"/>
              <a:ext cx="76935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rPr>
                <a:t>Prediction Explanations - LightGBM Tree</a:t>
              </a:r>
              <a:endParaRPr b="1" sz="1600">
                <a:solidFill>
                  <a:schemeClr val="lt1"/>
                </a:solidFill>
                <a:latin typeface="Arial"/>
                <a:ea typeface="Arial"/>
                <a:cs typeface="Arial"/>
                <a:sym typeface="Arial"/>
              </a:endParaRPr>
            </a:p>
          </p:txBody>
        </p:sp>
      </p:grpSp>
      <p:pic>
        <p:nvPicPr>
          <p:cNvPr id="382" name="Google Shape;382;g74a0497dcc_4_80"/>
          <p:cNvPicPr preferRelativeResize="0"/>
          <p:nvPr/>
        </p:nvPicPr>
        <p:blipFill>
          <a:blip r:embed="rId4">
            <a:alphaModFix/>
          </a:blip>
          <a:stretch>
            <a:fillRect/>
          </a:stretch>
        </p:blipFill>
        <p:spPr>
          <a:xfrm>
            <a:off x="527475" y="1030525"/>
            <a:ext cx="11137047" cy="3996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387" name="Shape 387"/>
        <p:cNvGrpSpPr/>
        <p:nvPr/>
      </p:nvGrpSpPr>
      <p:grpSpPr>
        <a:xfrm>
          <a:off x="0" y="0"/>
          <a:ext cx="0" cy="0"/>
          <a:chOff x="0" y="0"/>
          <a:chExt cx="0" cy="0"/>
        </a:xfrm>
      </p:grpSpPr>
      <p:pic>
        <p:nvPicPr>
          <p:cNvPr id="388" name="Google Shape;388;g74a0497dcc_4_216"/>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389" name="Google Shape;389;g74a0497dcc_4_216"/>
          <p:cNvSpPr txBox="1"/>
          <p:nvPr/>
        </p:nvSpPr>
        <p:spPr>
          <a:xfrm>
            <a:off x="932075" y="2617200"/>
            <a:ext cx="3111600" cy="870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sp>
        <p:nvSpPr>
          <p:cNvPr id="390" name="Google Shape;390;g74a0497dcc_4_216"/>
          <p:cNvSpPr txBox="1"/>
          <p:nvPr/>
        </p:nvSpPr>
        <p:spPr>
          <a:xfrm>
            <a:off x="1722858" y="4425013"/>
            <a:ext cx="1295400" cy="246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600">
              <a:solidFill>
                <a:srgbClr val="445469"/>
              </a:solidFill>
              <a:latin typeface="Arial"/>
              <a:ea typeface="Arial"/>
              <a:cs typeface="Arial"/>
              <a:sym typeface="Arial"/>
            </a:endParaRPr>
          </a:p>
        </p:txBody>
      </p:sp>
      <p:sp>
        <p:nvSpPr>
          <p:cNvPr id="391" name="Google Shape;391;g74a0497dcc_4_216"/>
          <p:cNvSpPr txBox="1"/>
          <p:nvPr/>
        </p:nvSpPr>
        <p:spPr>
          <a:xfrm>
            <a:off x="8240002" y="4747014"/>
            <a:ext cx="2054400" cy="36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grpSp>
        <p:nvGrpSpPr>
          <p:cNvPr id="392" name="Google Shape;392;g74a0497dcc_4_216"/>
          <p:cNvGrpSpPr/>
          <p:nvPr/>
        </p:nvGrpSpPr>
        <p:grpSpPr>
          <a:xfrm>
            <a:off x="4014327" y="2223550"/>
            <a:ext cx="3889687" cy="2842700"/>
            <a:chOff x="4043670" y="2215875"/>
            <a:chExt cx="3805956" cy="2842700"/>
          </a:xfrm>
        </p:grpSpPr>
        <p:sp>
          <p:nvSpPr>
            <p:cNvPr id="393" name="Google Shape;393;g74a0497dcc_4_216"/>
            <p:cNvSpPr/>
            <p:nvPr/>
          </p:nvSpPr>
          <p:spPr>
            <a:xfrm rot="-5400000">
              <a:off x="6036483" y="3472950"/>
              <a:ext cx="1371600" cy="1611000"/>
            </a:xfrm>
            <a:prstGeom prst="teardrop">
              <a:avLst>
                <a:gd fmla="val 10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394" name="Google Shape;394;g74a0497dcc_4_216"/>
            <p:cNvSpPr/>
            <p:nvPr/>
          </p:nvSpPr>
          <p:spPr>
            <a:xfrm rot="5400000">
              <a:off x="4301340" y="2031975"/>
              <a:ext cx="1376700" cy="1744500"/>
            </a:xfrm>
            <a:prstGeom prst="teardrop">
              <a:avLst>
                <a:gd fmla="val 10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395" name="Google Shape;395;g74a0497dcc_4_216"/>
            <p:cNvSpPr/>
            <p:nvPr/>
          </p:nvSpPr>
          <p:spPr>
            <a:xfrm rot="-5400000">
              <a:off x="3983220" y="2902250"/>
              <a:ext cx="197100" cy="76200"/>
            </a:xfrm>
            <a:prstGeom prst="triangle">
              <a:avLst>
                <a:gd fmla="val 5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396" name="Google Shape;396;g74a0497dcc_4_216"/>
            <p:cNvSpPr/>
            <p:nvPr/>
          </p:nvSpPr>
          <p:spPr>
            <a:xfrm rot="5400000">
              <a:off x="7712976" y="4604293"/>
              <a:ext cx="197100" cy="76200"/>
            </a:xfrm>
            <a:prstGeom prst="triangle">
              <a:avLst>
                <a:gd fmla="val 5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397" name="Google Shape;397;g74a0497dcc_4_216"/>
            <p:cNvSpPr txBox="1"/>
            <p:nvPr/>
          </p:nvSpPr>
          <p:spPr>
            <a:xfrm>
              <a:off x="4126177" y="2761925"/>
              <a:ext cx="1744500" cy="87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a:solidFill>
                    <a:srgbClr val="FFFFFF"/>
                  </a:solidFill>
                </a:rPr>
                <a:t>Hand-crafted</a:t>
              </a:r>
              <a:endParaRPr b="1" i="1" sz="2000">
                <a:solidFill>
                  <a:srgbClr val="FFFFFF"/>
                </a:solidFill>
                <a:latin typeface="Arial"/>
                <a:ea typeface="Arial"/>
                <a:cs typeface="Arial"/>
                <a:sym typeface="Arial"/>
              </a:endParaRPr>
            </a:p>
          </p:txBody>
        </p:sp>
        <p:sp>
          <p:nvSpPr>
            <p:cNvPr id="398" name="Google Shape;398;g74a0497dcc_4_216"/>
            <p:cNvSpPr txBox="1"/>
            <p:nvPr/>
          </p:nvSpPr>
          <p:spPr>
            <a:xfrm>
              <a:off x="5926523" y="2835497"/>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sp>
          <p:nvSpPr>
            <p:cNvPr id="399" name="Google Shape;399;g74a0497dcc_4_216"/>
            <p:cNvSpPr txBox="1"/>
            <p:nvPr/>
          </p:nvSpPr>
          <p:spPr>
            <a:xfrm>
              <a:off x="5134907" y="3782856"/>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sp>
          <p:nvSpPr>
            <p:cNvPr id="400" name="Google Shape;400;g74a0497dcc_4_216"/>
            <p:cNvSpPr txBox="1"/>
            <p:nvPr/>
          </p:nvSpPr>
          <p:spPr>
            <a:xfrm>
              <a:off x="5984660" y="4042775"/>
              <a:ext cx="1644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a:solidFill>
                    <a:srgbClr val="FFFFFF"/>
                  </a:solidFill>
                </a:rPr>
                <a:t>DataRobot</a:t>
              </a:r>
              <a:endParaRPr b="1" i="1" sz="2000">
                <a:solidFill>
                  <a:srgbClr val="FFFFFF"/>
                </a:solidFill>
              </a:endParaRPr>
            </a:p>
          </p:txBody>
        </p:sp>
      </p:grpSp>
      <p:sp>
        <p:nvSpPr>
          <p:cNvPr id="401" name="Google Shape;401;g74a0497dcc_4_216"/>
          <p:cNvSpPr txBox="1"/>
          <p:nvPr/>
        </p:nvSpPr>
        <p:spPr>
          <a:xfrm>
            <a:off x="495189" y="333477"/>
            <a:ext cx="4337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Comparison</a:t>
            </a:r>
            <a:endParaRPr b="1" sz="2800">
              <a:solidFill>
                <a:schemeClr val="lt1"/>
              </a:solidFill>
              <a:latin typeface="Microsoft Yahei"/>
              <a:ea typeface="Microsoft Yahei"/>
              <a:cs typeface="Microsoft Yahei"/>
              <a:sym typeface="Microsoft Yahei"/>
            </a:endParaRPr>
          </a:p>
        </p:txBody>
      </p:sp>
      <p:pic>
        <p:nvPicPr>
          <p:cNvPr id="402" name="Google Shape;402;g74a0497dcc_4_216"/>
          <p:cNvPicPr preferRelativeResize="0"/>
          <p:nvPr/>
        </p:nvPicPr>
        <p:blipFill rotWithShape="1">
          <a:blip r:embed="rId4">
            <a:alphaModFix/>
          </a:blip>
          <a:srcRect b="0" l="0" r="16680" t="0"/>
          <a:stretch/>
        </p:blipFill>
        <p:spPr>
          <a:xfrm>
            <a:off x="410012" y="3135100"/>
            <a:ext cx="4683076" cy="1764825"/>
          </a:xfrm>
          <a:prstGeom prst="rect">
            <a:avLst/>
          </a:prstGeom>
          <a:noFill/>
          <a:ln>
            <a:noFill/>
          </a:ln>
        </p:spPr>
      </p:pic>
      <p:graphicFrame>
        <p:nvGraphicFramePr>
          <p:cNvPr id="403" name="Google Shape;403;g74a0497dcc_4_216"/>
          <p:cNvGraphicFramePr/>
          <p:nvPr/>
        </p:nvGraphicFramePr>
        <p:xfrm>
          <a:off x="2255925" y="912013"/>
          <a:ext cx="3000000" cy="3000000"/>
        </p:xfrm>
        <a:graphic>
          <a:graphicData uri="http://schemas.openxmlformats.org/drawingml/2006/table">
            <a:tbl>
              <a:tblPr>
                <a:noFill/>
                <a:tableStyleId>{3620E28D-153A-45CC-93CB-A3BC1E92C2C1}</a:tableStyleId>
              </a:tblPr>
              <a:tblGrid>
                <a:gridCol w="3623200"/>
                <a:gridCol w="3914100"/>
              </a:tblGrid>
              <a:tr h="415450">
                <a:tc>
                  <a:txBody>
                    <a:bodyPr/>
                    <a:lstStyle/>
                    <a:p>
                      <a:pPr indent="0" lvl="0" marL="0" rtl="0" algn="ctr">
                        <a:lnSpc>
                          <a:spcPct val="115000"/>
                        </a:lnSpc>
                        <a:spcBef>
                          <a:spcPts val="0"/>
                        </a:spcBef>
                        <a:spcAft>
                          <a:spcPts val="0"/>
                        </a:spcAft>
                        <a:buNone/>
                      </a:pPr>
                      <a:r>
                        <a:rPr b="1" lang="en-US" sz="1800">
                          <a:solidFill>
                            <a:srgbClr val="695D46"/>
                          </a:solidFill>
                        </a:rPr>
                        <a:t>Hand-crafted</a:t>
                      </a:r>
                      <a:endParaRPr b="1" sz="1800">
                        <a:solidFill>
                          <a:srgbClr val="695D46"/>
                        </a:solidFill>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8FB3AD"/>
                    </a:solidFill>
                  </a:tcPr>
                </a:tc>
                <a:tc>
                  <a:txBody>
                    <a:bodyPr/>
                    <a:lstStyle/>
                    <a:p>
                      <a:pPr indent="0" lvl="0" marL="0" rtl="0" algn="ctr">
                        <a:lnSpc>
                          <a:spcPct val="115000"/>
                        </a:lnSpc>
                        <a:spcBef>
                          <a:spcPts val="0"/>
                        </a:spcBef>
                        <a:spcAft>
                          <a:spcPts val="0"/>
                        </a:spcAft>
                        <a:buNone/>
                      </a:pPr>
                      <a:r>
                        <a:rPr b="1" lang="en-US" sz="1800">
                          <a:solidFill>
                            <a:srgbClr val="695D46"/>
                          </a:solidFill>
                        </a:rPr>
                        <a:t>DataRobot</a:t>
                      </a:r>
                      <a:endParaRPr b="1" sz="1800">
                        <a:solidFill>
                          <a:srgbClr val="695D46"/>
                        </a:solidFill>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8FB3AD"/>
                    </a:solidFill>
                  </a:tcPr>
                </a:tc>
              </a:tr>
              <a:tr h="415450">
                <a:tc>
                  <a:txBody>
                    <a:bodyPr/>
                    <a:lstStyle/>
                    <a:p>
                      <a:pPr indent="0" lvl="0" marL="0" rtl="0" algn="ctr">
                        <a:lnSpc>
                          <a:spcPct val="115000"/>
                        </a:lnSpc>
                        <a:spcBef>
                          <a:spcPts val="0"/>
                        </a:spcBef>
                        <a:spcAft>
                          <a:spcPts val="0"/>
                        </a:spcAft>
                        <a:buNone/>
                      </a:pPr>
                      <a:r>
                        <a:rPr b="1" lang="en-US" sz="1800">
                          <a:solidFill>
                            <a:srgbClr val="695D46"/>
                          </a:solidFill>
                        </a:rPr>
                        <a:t>Multi-linear Regression</a:t>
                      </a:r>
                      <a:endParaRPr b="1" sz="1800">
                        <a:solidFill>
                          <a:srgbClr val="695D46"/>
                        </a:solidFill>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US" sz="1800">
                          <a:solidFill>
                            <a:srgbClr val="695D46"/>
                          </a:solidFill>
                        </a:rPr>
                        <a:t>LightGBM Regressor</a:t>
                      </a:r>
                      <a:endParaRPr b="1" sz="1800">
                        <a:solidFill>
                          <a:srgbClr val="695D46"/>
                        </a:solidFill>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D9EAD3"/>
                    </a:solidFill>
                  </a:tcPr>
                </a:tc>
              </a:tr>
              <a:tr h="415450">
                <a:tc>
                  <a:txBody>
                    <a:bodyPr/>
                    <a:lstStyle/>
                    <a:p>
                      <a:pPr indent="0" lvl="0" marL="0" rtl="0" algn="ctr">
                        <a:lnSpc>
                          <a:spcPct val="115000"/>
                        </a:lnSpc>
                        <a:spcBef>
                          <a:spcPts val="0"/>
                        </a:spcBef>
                        <a:spcAft>
                          <a:spcPts val="0"/>
                        </a:spcAft>
                        <a:buNone/>
                      </a:pPr>
                      <a:r>
                        <a:rPr lang="en-US" sz="1800">
                          <a:solidFill>
                            <a:srgbClr val="695D46"/>
                          </a:solidFill>
                        </a:rPr>
                        <a:t>R square 0.51  RMSE 89.9</a:t>
                      </a:r>
                      <a:endParaRPr sz="1800">
                        <a:solidFill>
                          <a:srgbClr val="695D46"/>
                        </a:solidFill>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695D46"/>
                          </a:solidFill>
                        </a:rPr>
                        <a:t>R square 0.91  RMSE 39.0</a:t>
                      </a:r>
                      <a:endParaRPr sz="1800">
                        <a:solidFill>
                          <a:srgbClr val="695D46"/>
                        </a:solidFill>
                      </a:endParaRPr>
                    </a:p>
                  </a:txBody>
                  <a:tcPr marT="9525" marB="91425" marR="9525" marL="9525" anchor="b">
                    <a:lnL cap="flat" cmpd="sng" w="6250">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bl>
          </a:graphicData>
        </a:graphic>
      </p:graphicFrame>
      <p:sp>
        <p:nvSpPr>
          <p:cNvPr id="404" name="Google Shape;404;g74a0497dcc_4_216"/>
          <p:cNvSpPr txBox="1"/>
          <p:nvPr/>
        </p:nvSpPr>
        <p:spPr>
          <a:xfrm>
            <a:off x="261250" y="2466175"/>
            <a:ext cx="38712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Feature </a:t>
            </a:r>
            <a:r>
              <a:rPr lang="en-US" sz="1500">
                <a:solidFill>
                  <a:srgbClr val="445469"/>
                </a:solidFill>
                <a:latin typeface="Microsoft Yahei"/>
                <a:ea typeface="Microsoft Yahei"/>
                <a:cs typeface="Microsoft Yahei"/>
                <a:sym typeface="Microsoft Yahei"/>
              </a:rPr>
              <a:t>selection</a:t>
            </a:r>
            <a:r>
              <a:rPr lang="en-US" sz="1500">
                <a:solidFill>
                  <a:srgbClr val="445469"/>
                </a:solidFill>
                <a:latin typeface="Microsoft Yahei"/>
                <a:ea typeface="Microsoft Yahei"/>
                <a:cs typeface="Microsoft Yahei"/>
                <a:sym typeface="Microsoft Yahei"/>
              </a:rPr>
              <a:t>: 61 variables </a:t>
            </a:r>
            <a:endParaRPr/>
          </a:p>
        </p:txBody>
      </p:sp>
      <p:sp>
        <p:nvSpPr>
          <p:cNvPr id="405" name="Google Shape;405;g74a0497dcc_4_216"/>
          <p:cNvSpPr txBox="1"/>
          <p:nvPr/>
        </p:nvSpPr>
        <p:spPr>
          <a:xfrm>
            <a:off x="7230350" y="2444938"/>
            <a:ext cx="43371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Feature selection: 34 variables, most important features based on feature impact scores</a:t>
            </a:r>
            <a:endParaRPr/>
          </a:p>
        </p:txBody>
      </p:sp>
      <p:sp>
        <p:nvSpPr>
          <p:cNvPr id="406" name="Google Shape;406;g74a0497dcc_4_216"/>
          <p:cNvSpPr txBox="1"/>
          <p:nvPr/>
        </p:nvSpPr>
        <p:spPr>
          <a:xfrm>
            <a:off x="319325" y="5151050"/>
            <a:ext cx="43371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Feature impact: hour_11- hour_14</a:t>
            </a:r>
            <a:endParaRPr/>
          </a:p>
        </p:txBody>
      </p:sp>
      <p:pic>
        <p:nvPicPr>
          <p:cNvPr id="407" name="Google Shape;407;g74a0497dcc_4_216"/>
          <p:cNvPicPr preferRelativeResize="0"/>
          <p:nvPr/>
        </p:nvPicPr>
        <p:blipFill>
          <a:blip r:embed="rId5">
            <a:alphaModFix/>
          </a:blip>
          <a:stretch>
            <a:fillRect/>
          </a:stretch>
        </p:blipFill>
        <p:spPr>
          <a:xfrm>
            <a:off x="7923398" y="3099797"/>
            <a:ext cx="2687625" cy="1835439"/>
          </a:xfrm>
          <a:prstGeom prst="rect">
            <a:avLst/>
          </a:prstGeom>
          <a:noFill/>
          <a:ln>
            <a:noFill/>
          </a:ln>
        </p:spPr>
      </p:pic>
      <p:sp>
        <p:nvSpPr>
          <p:cNvPr id="408" name="Google Shape;408;g74a0497dcc_4_216"/>
          <p:cNvSpPr txBox="1"/>
          <p:nvPr/>
        </p:nvSpPr>
        <p:spPr>
          <a:xfrm>
            <a:off x="261250" y="1315100"/>
            <a:ext cx="38712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Performance</a:t>
            </a:r>
            <a:endParaRPr/>
          </a:p>
        </p:txBody>
      </p:sp>
      <p:sp>
        <p:nvSpPr>
          <p:cNvPr id="409" name="Google Shape;409;g74a0497dcc_4_216"/>
          <p:cNvSpPr txBox="1"/>
          <p:nvPr/>
        </p:nvSpPr>
        <p:spPr>
          <a:xfrm>
            <a:off x="7270025" y="5127275"/>
            <a:ext cx="47697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Feature impact: GEOTHERMAL, BIOMASS, month_6</a:t>
            </a:r>
            <a:endParaRPr/>
          </a:p>
        </p:txBody>
      </p:sp>
      <p:sp>
        <p:nvSpPr>
          <p:cNvPr id="410" name="Google Shape;410;g74a0497dcc_4_216"/>
          <p:cNvSpPr/>
          <p:nvPr/>
        </p:nvSpPr>
        <p:spPr>
          <a:xfrm>
            <a:off x="9331393" y="435604"/>
            <a:ext cx="504850" cy="1552901"/>
          </a:xfrm>
          <a:custGeom>
            <a:rect b="b" l="l" r="r" t="t"/>
            <a:pathLst>
              <a:path extrusionOk="0" h="843" w="246">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solidFill>
            <a:srgbClr val="03715B"/>
          </a:solidFill>
          <a:ln>
            <a:noFill/>
          </a:ln>
        </p:spPr>
        <p:txBody>
          <a:bodyPr anchorCtr="0" anchor="t" bIns="60825" lIns="121675" spcFirstLastPara="1" rIns="121675" wrap="square" tIns="60825">
            <a:noAutofit/>
          </a:bodyPr>
          <a:lstStyle/>
          <a:p>
            <a:pPr indent="0" lvl="0" marL="0" marR="0" rtl="0" algn="l">
              <a:spcBef>
                <a:spcPts val="0"/>
              </a:spcBef>
              <a:spcAft>
                <a:spcPts val="0"/>
              </a:spcAft>
              <a:buNone/>
            </a:pPr>
            <a:r>
              <a:t/>
            </a:r>
            <a:endParaRPr sz="3190">
              <a:solidFill>
                <a:srgbClr val="26262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500"/>
                                        <p:tgtEl>
                                          <p:spTgt spid="3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500"/>
                                        <p:tgtEl>
                                          <p:spTgt spid="38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500"/>
                                        <p:tgtEl>
                                          <p:spTgt spid="39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500"/>
                                        <p:tgtEl>
                                          <p:spTgt spid="3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000"/>
                                        <p:tgtEl>
                                          <p:spTgt spid="4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000"/>
                                        <p:tgtEl>
                                          <p:spTgt spid="4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000"/>
                                        <p:tgtEl>
                                          <p:spTgt spid="4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415" name="Shape 415"/>
        <p:cNvGrpSpPr/>
        <p:nvPr/>
      </p:nvGrpSpPr>
      <p:grpSpPr>
        <a:xfrm>
          <a:off x="0" y="0"/>
          <a:ext cx="0" cy="0"/>
          <a:chOff x="0" y="0"/>
          <a:chExt cx="0" cy="0"/>
        </a:xfrm>
      </p:grpSpPr>
      <p:pic>
        <p:nvPicPr>
          <p:cNvPr id="416" name="Google Shape;416;g74a0497dcc_4_100"/>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417" name="Google Shape;417;g74a0497dcc_4_100"/>
          <p:cNvSpPr txBox="1"/>
          <p:nvPr/>
        </p:nvSpPr>
        <p:spPr>
          <a:xfrm>
            <a:off x="495199" y="333475"/>
            <a:ext cx="6846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DataRobot Model- Classification</a:t>
            </a:r>
            <a:endParaRPr b="1" sz="2800">
              <a:solidFill>
                <a:schemeClr val="lt1"/>
              </a:solidFill>
              <a:latin typeface="Microsoft Yahei"/>
              <a:ea typeface="Microsoft Yahei"/>
              <a:cs typeface="Microsoft Yahei"/>
              <a:sym typeface="Microsoft Yahei"/>
            </a:endParaRPr>
          </a:p>
        </p:txBody>
      </p:sp>
      <p:sp>
        <p:nvSpPr>
          <p:cNvPr id="418" name="Google Shape;418;g74a0497dcc_4_100"/>
          <p:cNvSpPr txBox="1"/>
          <p:nvPr/>
        </p:nvSpPr>
        <p:spPr>
          <a:xfrm>
            <a:off x="932075" y="2617200"/>
            <a:ext cx="3111600" cy="870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sp>
        <p:nvSpPr>
          <p:cNvPr id="419" name="Google Shape;419;g74a0497dcc_4_100"/>
          <p:cNvSpPr txBox="1"/>
          <p:nvPr/>
        </p:nvSpPr>
        <p:spPr>
          <a:xfrm>
            <a:off x="1722858" y="4425013"/>
            <a:ext cx="1295400" cy="246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600">
              <a:solidFill>
                <a:srgbClr val="445469"/>
              </a:solidFill>
              <a:latin typeface="Arial"/>
              <a:ea typeface="Arial"/>
              <a:cs typeface="Arial"/>
              <a:sym typeface="Arial"/>
            </a:endParaRPr>
          </a:p>
        </p:txBody>
      </p:sp>
      <p:sp>
        <p:nvSpPr>
          <p:cNvPr id="420" name="Google Shape;420;g74a0497dcc_4_100"/>
          <p:cNvSpPr txBox="1"/>
          <p:nvPr/>
        </p:nvSpPr>
        <p:spPr>
          <a:xfrm>
            <a:off x="8240002" y="4747014"/>
            <a:ext cx="2054400" cy="36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grpSp>
        <p:nvGrpSpPr>
          <p:cNvPr id="421" name="Google Shape;421;g74a0497dcc_4_100"/>
          <p:cNvGrpSpPr/>
          <p:nvPr/>
        </p:nvGrpSpPr>
        <p:grpSpPr>
          <a:xfrm>
            <a:off x="477050" y="1801500"/>
            <a:ext cx="4373400" cy="3137100"/>
            <a:chOff x="477050" y="1801500"/>
            <a:chExt cx="4373400" cy="3137100"/>
          </a:xfrm>
        </p:grpSpPr>
        <p:sp>
          <p:nvSpPr>
            <p:cNvPr id="422" name="Google Shape;422;g74a0497dcc_4_100"/>
            <p:cNvSpPr/>
            <p:nvPr/>
          </p:nvSpPr>
          <p:spPr>
            <a:xfrm>
              <a:off x="477050" y="1801500"/>
              <a:ext cx="4373400" cy="31371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3" name="Google Shape;423;g74a0497dcc_4_100"/>
            <p:cNvSpPr/>
            <p:nvPr/>
          </p:nvSpPr>
          <p:spPr>
            <a:xfrm>
              <a:off x="495200" y="2310450"/>
              <a:ext cx="3963000" cy="2436600"/>
            </a:xfrm>
            <a:prstGeom prst="rect">
              <a:avLst/>
            </a:prstGeom>
            <a:noFill/>
            <a:ln>
              <a:noFill/>
            </a:ln>
          </p:spPr>
          <p:txBody>
            <a:bodyPr anchorCtr="0" anchor="t" bIns="45700" lIns="91425" spcFirstLastPara="1" rIns="91425" wrap="square" tIns="45700">
              <a:noAutofit/>
            </a:bodyPr>
            <a:lstStyle/>
            <a:p>
              <a:pPr indent="-323850" lvl="0" marL="457200" marR="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Variables: </a:t>
              </a:r>
              <a:r>
                <a:rPr lang="en-US" sz="1500">
                  <a:solidFill>
                    <a:srgbClr val="445469"/>
                  </a:solidFill>
                  <a:latin typeface="Microsoft Yahei"/>
                  <a:ea typeface="Microsoft Yahei"/>
                  <a:cs typeface="Microsoft Yahei"/>
                  <a:sym typeface="Microsoft Yahei"/>
                </a:rPr>
                <a:t>66 variables DataRobot provides removed data leakage variables</a:t>
              </a:r>
              <a:endParaRPr sz="1500">
                <a:solidFill>
                  <a:srgbClr val="445469"/>
                </a:solidFill>
                <a:latin typeface="Microsoft Yahei"/>
                <a:ea typeface="Microsoft Yahei"/>
                <a:cs typeface="Microsoft Yahei"/>
                <a:sym typeface="Microsoft Yahei"/>
              </a:endParaRPr>
            </a:p>
            <a:p>
              <a:pPr indent="-323850" lvl="0" marL="457200" marR="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Training (80%) and holdout dataset (20%)</a:t>
              </a:r>
              <a:endParaRPr sz="1500">
                <a:solidFill>
                  <a:srgbClr val="445469"/>
                </a:solidFill>
                <a:latin typeface="Microsoft Yahei"/>
                <a:ea typeface="Microsoft Yahei"/>
                <a:cs typeface="Microsoft Yahei"/>
                <a:sym typeface="Microsoft Yahei"/>
              </a:endParaRPr>
            </a:p>
            <a:p>
              <a:pPr indent="-323850" lvl="0" marL="457200" marR="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Best Model: </a:t>
              </a:r>
              <a:r>
                <a:rPr lang="en-US" sz="1500">
                  <a:solidFill>
                    <a:srgbClr val="445469"/>
                  </a:solidFill>
                  <a:latin typeface="Microsoft Yahei"/>
                  <a:ea typeface="Microsoft Yahei"/>
                  <a:cs typeface="Microsoft Yahei"/>
                  <a:sym typeface="Microsoft Yahei"/>
                </a:rPr>
                <a:t> Light Gradient Boosted Trees Classifier with Early Stopping (88.9%), Random Forest Classifier (85.9%)</a:t>
              </a:r>
              <a:endParaRPr sz="1500">
                <a:solidFill>
                  <a:srgbClr val="445469"/>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Clr>
                  <a:schemeClr val="dk1"/>
                </a:buClr>
                <a:buSzPts val="1100"/>
                <a:buFont typeface="Arial"/>
                <a:buNone/>
              </a:pPr>
              <a:r>
                <a:t/>
              </a:r>
              <a:endParaRPr sz="1500">
                <a:solidFill>
                  <a:srgbClr val="445469"/>
                </a:solidFill>
                <a:latin typeface="Microsoft Yahei"/>
                <a:ea typeface="Microsoft Yahei"/>
                <a:cs typeface="Microsoft Yahei"/>
                <a:sym typeface="Microsoft Yahei"/>
              </a:endParaRPr>
            </a:p>
            <a:p>
              <a:pPr indent="0" lvl="0" marL="0" marR="0" rtl="0" algn="l">
                <a:lnSpc>
                  <a:spcPct val="120000"/>
                </a:lnSpc>
                <a:spcBef>
                  <a:spcPts val="0"/>
                </a:spcBef>
                <a:spcAft>
                  <a:spcPts val="0"/>
                </a:spcAft>
                <a:buNone/>
              </a:pPr>
              <a:r>
                <a:t/>
              </a:r>
              <a:endParaRPr sz="1500">
                <a:solidFill>
                  <a:srgbClr val="445469"/>
                </a:solidFill>
                <a:latin typeface="Microsoft Yahei"/>
                <a:ea typeface="Microsoft Yahei"/>
                <a:cs typeface="Microsoft Yahei"/>
                <a:sym typeface="Microsoft Yahei"/>
              </a:endParaRPr>
            </a:p>
          </p:txBody>
        </p:sp>
      </p:grpSp>
      <p:sp>
        <p:nvSpPr>
          <p:cNvPr id="424" name="Google Shape;424;g74a0497dcc_4_100"/>
          <p:cNvSpPr/>
          <p:nvPr/>
        </p:nvSpPr>
        <p:spPr>
          <a:xfrm>
            <a:off x="6350650" y="436775"/>
            <a:ext cx="5557800" cy="2443200"/>
          </a:xfrm>
          <a:prstGeom prst="roundRect">
            <a:avLst>
              <a:gd fmla="val 9083" name="adj"/>
            </a:avLst>
          </a:prstGeom>
          <a:noFill/>
          <a:ln cap="flat" cmpd="sng" w="12700">
            <a:solidFill>
              <a:srgbClr val="ADBAC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5" name="Google Shape;425;g74a0497dcc_4_100"/>
          <p:cNvSpPr/>
          <p:nvPr/>
        </p:nvSpPr>
        <p:spPr>
          <a:xfrm>
            <a:off x="6685100" y="613500"/>
            <a:ext cx="5164200" cy="2003700"/>
          </a:xfrm>
          <a:prstGeom prst="rect">
            <a:avLst/>
          </a:prstGeom>
          <a:noFill/>
          <a:ln>
            <a:noFill/>
          </a:ln>
        </p:spPr>
        <p:txBody>
          <a:bodyPr anchorCtr="0" anchor="t" bIns="45700" lIns="91425" spcFirstLastPara="1" rIns="91425" wrap="square" tIns="45700">
            <a:noAutofit/>
          </a:bodyPr>
          <a:lstStyle/>
          <a:p>
            <a:pPr indent="-323850" lvl="0" marL="457200" rtl="0" algn="l">
              <a:lnSpc>
                <a:spcPct val="120000"/>
              </a:lnSpc>
              <a:spcBef>
                <a:spcPts val="0"/>
              </a:spcBef>
              <a:spcAft>
                <a:spcPts val="0"/>
              </a:spcAft>
              <a:buClr>
                <a:srgbClr val="445469"/>
              </a:buClr>
              <a:buSzPts val="1500"/>
              <a:buFont typeface="Microsoft Yahei"/>
              <a:buChar char="●"/>
            </a:pPr>
            <a:r>
              <a:rPr b="1" lang="en-US" sz="1500">
                <a:solidFill>
                  <a:srgbClr val="445469"/>
                </a:solidFill>
                <a:latin typeface="Microsoft Yahei"/>
                <a:ea typeface="Microsoft Yahei"/>
                <a:cs typeface="Microsoft Yahei"/>
                <a:sym typeface="Microsoft Yahei"/>
              </a:rPr>
              <a:t>Random Forest Classifier</a:t>
            </a:r>
            <a:endParaRPr b="1"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Ensemble method </a:t>
            </a:r>
            <a:endParaRPr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Bootstrap train samples</a:t>
            </a:r>
            <a:endParaRPr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Max_features</a:t>
            </a:r>
            <a:endParaRPr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Hard to over-fit, are very accurate, generalize well, and require little tuning</a:t>
            </a:r>
            <a:endParaRPr sz="1500">
              <a:solidFill>
                <a:srgbClr val="445469"/>
              </a:solidFill>
              <a:latin typeface="Microsoft Yahei"/>
              <a:ea typeface="Microsoft Yahei"/>
              <a:cs typeface="Microsoft Yahei"/>
              <a:sym typeface="Microsoft Yahei"/>
            </a:endParaRPr>
          </a:p>
        </p:txBody>
      </p:sp>
      <p:grpSp>
        <p:nvGrpSpPr>
          <p:cNvPr id="426" name="Google Shape;426;g74a0497dcc_4_100"/>
          <p:cNvGrpSpPr/>
          <p:nvPr/>
        </p:nvGrpSpPr>
        <p:grpSpPr>
          <a:xfrm>
            <a:off x="4043670" y="2135550"/>
            <a:ext cx="2588753" cy="2663106"/>
            <a:chOff x="4043670" y="2135550"/>
            <a:chExt cx="2588753" cy="2663106"/>
          </a:xfrm>
        </p:grpSpPr>
        <p:sp>
          <p:nvSpPr>
            <p:cNvPr id="427" name="Google Shape;427;g74a0497dcc_4_100"/>
            <p:cNvSpPr/>
            <p:nvPr/>
          </p:nvSpPr>
          <p:spPr>
            <a:xfrm rot="5400000">
              <a:off x="4466674" y="1912800"/>
              <a:ext cx="1609500" cy="2055000"/>
            </a:xfrm>
            <a:prstGeom prst="teardrop">
              <a:avLst>
                <a:gd fmla="val 10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428" name="Google Shape;428;g74a0497dcc_4_100"/>
            <p:cNvSpPr/>
            <p:nvPr/>
          </p:nvSpPr>
          <p:spPr>
            <a:xfrm rot="-5400000">
              <a:off x="3983220" y="2902250"/>
              <a:ext cx="197100" cy="76200"/>
            </a:xfrm>
            <a:prstGeom prst="triangle">
              <a:avLst>
                <a:gd fmla="val 5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429" name="Google Shape;429;g74a0497dcc_4_100"/>
            <p:cNvSpPr txBox="1"/>
            <p:nvPr/>
          </p:nvSpPr>
          <p:spPr>
            <a:xfrm>
              <a:off x="4160206" y="2693388"/>
              <a:ext cx="21501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300">
                  <a:solidFill>
                    <a:srgbClr val="FFFFFF"/>
                  </a:solidFill>
                </a:rPr>
                <a:t>Classification</a:t>
              </a:r>
              <a:endParaRPr b="1" i="1" sz="2300">
                <a:solidFill>
                  <a:srgbClr val="FFFFFF"/>
                </a:solidFill>
                <a:latin typeface="Arial"/>
                <a:ea typeface="Arial"/>
                <a:cs typeface="Arial"/>
                <a:sym typeface="Arial"/>
              </a:endParaRPr>
            </a:p>
          </p:txBody>
        </p:sp>
        <p:sp>
          <p:nvSpPr>
            <p:cNvPr id="430" name="Google Shape;430;g74a0497dcc_4_100"/>
            <p:cNvSpPr txBox="1"/>
            <p:nvPr/>
          </p:nvSpPr>
          <p:spPr>
            <a:xfrm>
              <a:off x="5926523" y="2835497"/>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sp>
          <p:nvSpPr>
            <p:cNvPr id="431" name="Google Shape;431;g74a0497dcc_4_100"/>
            <p:cNvSpPr txBox="1"/>
            <p:nvPr/>
          </p:nvSpPr>
          <p:spPr>
            <a:xfrm>
              <a:off x="5134907" y="3782856"/>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grpSp>
      <p:sp>
        <p:nvSpPr>
          <p:cNvPr id="432" name="Google Shape;432;g74a0497dcc_4_100"/>
          <p:cNvSpPr txBox="1"/>
          <p:nvPr/>
        </p:nvSpPr>
        <p:spPr>
          <a:xfrm>
            <a:off x="6895275" y="4361225"/>
            <a:ext cx="2236200" cy="11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latin typeface="Calibri"/>
                <a:ea typeface="Calibri"/>
                <a:cs typeface="Calibri"/>
                <a:sym typeface="Calibri"/>
              </a:rPr>
              <a:t>Overfitting</a:t>
            </a:r>
            <a:endParaRPr b="1" sz="3600">
              <a:latin typeface="Calibri"/>
              <a:ea typeface="Calibri"/>
              <a:cs typeface="Calibri"/>
              <a:sym typeface="Calibri"/>
            </a:endParaRPr>
          </a:p>
        </p:txBody>
      </p:sp>
      <p:sp>
        <p:nvSpPr>
          <p:cNvPr id="433" name="Google Shape;433;g74a0497dcc_4_100"/>
          <p:cNvSpPr/>
          <p:nvPr/>
        </p:nvSpPr>
        <p:spPr>
          <a:xfrm>
            <a:off x="9131475" y="4155800"/>
            <a:ext cx="949500" cy="1140900"/>
          </a:xfrm>
          <a:prstGeom prst="mathMultiply">
            <a:avLst>
              <a:gd fmla="val 23520"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sp>
        <p:nvSpPr>
          <p:cNvPr id="434" name="Google Shape;434;g74a0497dcc_4_100"/>
          <p:cNvSpPr txBox="1"/>
          <p:nvPr/>
        </p:nvSpPr>
        <p:spPr>
          <a:xfrm>
            <a:off x="3953475" y="3717100"/>
            <a:ext cx="3111600" cy="11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600">
                <a:latin typeface="Calibri"/>
                <a:ea typeface="Calibri"/>
                <a:cs typeface="Calibri"/>
                <a:sym typeface="Calibri"/>
              </a:rPr>
              <a:t>Target Leakage</a:t>
            </a:r>
            <a:endParaRPr b="1" sz="3600">
              <a:latin typeface="Calibri"/>
              <a:ea typeface="Calibri"/>
              <a:cs typeface="Calibri"/>
              <a:sym typeface="Calibri"/>
            </a:endParaRPr>
          </a:p>
        </p:txBody>
      </p:sp>
      <p:sp>
        <p:nvSpPr>
          <p:cNvPr id="435" name="Google Shape;435;g74a0497dcc_4_100"/>
          <p:cNvSpPr/>
          <p:nvPr/>
        </p:nvSpPr>
        <p:spPr>
          <a:xfrm>
            <a:off x="4643550" y="3977725"/>
            <a:ext cx="949500" cy="1140900"/>
          </a:xfrm>
          <a:prstGeom prst="mathMultiply">
            <a:avLst>
              <a:gd fmla="val 23520" name="adj1"/>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highlight>
                <a:srgbClr val="FF0000"/>
              </a:highlight>
            </a:endParaRPr>
          </a:p>
        </p:txBody>
      </p:sp>
      <p:pic>
        <p:nvPicPr>
          <p:cNvPr id="436" name="Google Shape;436;g74a0497dcc_4_100"/>
          <p:cNvPicPr preferRelativeResize="0"/>
          <p:nvPr/>
        </p:nvPicPr>
        <p:blipFill rotWithShape="1">
          <a:blip r:embed="rId4">
            <a:alphaModFix/>
          </a:blip>
          <a:srcRect b="29413" l="0" r="0" t="0"/>
          <a:stretch/>
        </p:blipFill>
        <p:spPr>
          <a:xfrm>
            <a:off x="477050" y="5116325"/>
            <a:ext cx="11114449" cy="15892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20"/>
                                        </p:tgtEl>
                                        <p:attrNameLst>
                                          <p:attrName>style.visibility</p:attrName>
                                        </p:attrNameLst>
                                      </p:cBhvr>
                                      <p:to>
                                        <p:strVal val="visible"/>
                                      </p:to>
                                    </p:set>
                                    <p:animEffect filter="fade" transition="in">
                                      <p:cBhvr>
                                        <p:cTn dur="500"/>
                                        <p:tgtEl>
                                          <p:spTgt spid="4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gtEl>
                                        <p:attrNameLst>
                                          <p:attrName>style.visibility</p:attrName>
                                        </p:attrNameLst>
                                      </p:cBhvr>
                                      <p:to>
                                        <p:strVal val="visible"/>
                                      </p:to>
                                    </p:set>
                                    <p:animEffect filter="fade" transition="in">
                                      <p:cBhvr>
                                        <p:cTn dur="1000"/>
                                        <p:tgtEl>
                                          <p:spTgt spid="4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000"/>
                                        <p:tgtEl>
                                          <p:spTgt spid="4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0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1000"/>
                                        <p:tgtEl>
                                          <p:spTgt spid="4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0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441" name="Shape 441"/>
        <p:cNvGrpSpPr/>
        <p:nvPr/>
      </p:nvGrpSpPr>
      <p:grpSpPr>
        <a:xfrm>
          <a:off x="0" y="0"/>
          <a:ext cx="0" cy="0"/>
          <a:chOff x="0" y="0"/>
          <a:chExt cx="0" cy="0"/>
        </a:xfrm>
      </p:grpSpPr>
      <p:pic>
        <p:nvPicPr>
          <p:cNvPr id="442" name="Google Shape;442;g74a0497dcc_4_131"/>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443" name="Google Shape;443;g74a0497dcc_4_131"/>
          <p:cNvSpPr txBox="1"/>
          <p:nvPr/>
        </p:nvSpPr>
        <p:spPr>
          <a:xfrm>
            <a:off x="495206" y="333475"/>
            <a:ext cx="677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DataRobot Model - </a:t>
            </a:r>
            <a:r>
              <a:rPr b="1" lang="en-US" sz="2800">
                <a:solidFill>
                  <a:schemeClr val="lt1"/>
                </a:solidFill>
                <a:latin typeface="Microsoft Yahei"/>
                <a:ea typeface="Microsoft Yahei"/>
                <a:cs typeface="Microsoft Yahei"/>
                <a:sym typeface="Microsoft Yahei"/>
              </a:rPr>
              <a:t>Classification</a:t>
            </a:r>
            <a:endParaRPr b="1" sz="2800">
              <a:solidFill>
                <a:schemeClr val="lt1"/>
              </a:solidFill>
              <a:latin typeface="Microsoft Yahei"/>
              <a:ea typeface="Microsoft Yahei"/>
              <a:cs typeface="Microsoft Yahei"/>
              <a:sym typeface="Microsoft Yahei"/>
            </a:endParaRPr>
          </a:p>
        </p:txBody>
      </p:sp>
      <p:grpSp>
        <p:nvGrpSpPr>
          <p:cNvPr id="444" name="Google Shape;444;g74a0497dcc_4_131"/>
          <p:cNvGrpSpPr/>
          <p:nvPr/>
        </p:nvGrpSpPr>
        <p:grpSpPr>
          <a:xfrm>
            <a:off x="304940" y="3828025"/>
            <a:ext cx="5848015" cy="462300"/>
            <a:chOff x="-1935683" y="4317550"/>
            <a:chExt cx="6231900" cy="462300"/>
          </a:xfrm>
        </p:grpSpPr>
        <p:sp>
          <p:nvSpPr>
            <p:cNvPr id="445" name="Google Shape;445;g74a0497dcc_4_131"/>
            <p:cNvSpPr/>
            <p:nvPr/>
          </p:nvSpPr>
          <p:spPr>
            <a:xfrm>
              <a:off x="-1935683" y="4317550"/>
              <a:ext cx="62319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g74a0497dcc_4_131"/>
            <p:cNvSpPr txBox="1"/>
            <p:nvPr/>
          </p:nvSpPr>
          <p:spPr>
            <a:xfrm>
              <a:off x="-1826838" y="4379350"/>
              <a:ext cx="5787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Font typeface="Arial"/>
                <a:buNone/>
              </a:pPr>
              <a:r>
                <a:rPr b="1" lang="en-US" sz="1600">
                  <a:solidFill>
                    <a:schemeClr val="lt1"/>
                  </a:solidFill>
                </a:rPr>
                <a:t>Feature impact for aggregate classes - LightGBM Tree</a:t>
              </a:r>
              <a:endParaRPr b="1" sz="1600">
                <a:solidFill>
                  <a:schemeClr val="lt1"/>
                </a:solidFill>
                <a:latin typeface="Arial"/>
                <a:ea typeface="Arial"/>
                <a:cs typeface="Arial"/>
                <a:sym typeface="Arial"/>
              </a:endParaRPr>
            </a:p>
          </p:txBody>
        </p:sp>
      </p:grpSp>
      <p:pic>
        <p:nvPicPr>
          <p:cNvPr id="447" name="Google Shape;447;g74a0497dcc_4_131"/>
          <p:cNvPicPr preferRelativeResize="0"/>
          <p:nvPr/>
        </p:nvPicPr>
        <p:blipFill>
          <a:blip r:embed="rId4">
            <a:alphaModFix/>
          </a:blip>
          <a:stretch>
            <a:fillRect/>
          </a:stretch>
        </p:blipFill>
        <p:spPr>
          <a:xfrm>
            <a:off x="304800" y="1030525"/>
            <a:ext cx="5847999" cy="2645550"/>
          </a:xfrm>
          <a:prstGeom prst="rect">
            <a:avLst/>
          </a:prstGeom>
          <a:noFill/>
          <a:ln>
            <a:noFill/>
          </a:ln>
        </p:spPr>
      </p:pic>
      <p:pic>
        <p:nvPicPr>
          <p:cNvPr id="448" name="Google Shape;448;g74a0497dcc_4_131"/>
          <p:cNvPicPr preferRelativeResize="0"/>
          <p:nvPr/>
        </p:nvPicPr>
        <p:blipFill>
          <a:blip r:embed="rId5">
            <a:alphaModFix/>
          </a:blip>
          <a:stretch>
            <a:fillRect/>
          </a:stretch>
        </p:blipFill>
        <p:spPr>
          <a:xfrm>
            <a:off x="6384301" y="3940475"/>
            <a:ext cx="5572125" cy="2667000"/>
          </a:xfrm>
          <a:prstGeom prst="rect">
            <a:avLst/>
          </a:prstGeom>
          <a:noFill/>
          <a:ln>
            <a:noFill/>
          </a:ln>
        </p:spPr>
      </p:pic>
      <p:grpSp>
        <p:nvGrpSpPr>
          <p:cNvPr id="449" name="Google Shape;449;g74a0497dcc_4_131"/>
          <p:cNvGrpSpPr/>
          <p:nvPr/>
        </p:nvGrpSpPr>
        <p:grpSpPr>
          <a:xfrm>
            <a:off x="6306378" y="3443700"/>
            <a:ext cx="5672146" cy="462300"/>
            <a:chOff x="-2135560" y="4814350"/>
            <a:chExt cx="5672146" cy="462300"/>
          </a:xfrm>
        </p:grpSpPr>
        <p:sp>
          <p:nvSpPr>
            <p:cNvPr id="450" name="Google Shape;450;g74a0497dcc_4_131"/>
            <p:cNvSpPr/>
            <p:nvPr/>
          </p:nvSpPr>
          <p:spPr>
            <a:xfrm>
              <a:off x="-2035613" y="4814350"/>
              <a:ext cx="55722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1" name="Google Shape;451;g74a0497dcc_4_131"/>
            <p:cNvSpPr txBox="1"/>
            <p:nvPr/>
          </p:nvSpPr>
          <p:spPr>
            <a:xfrm>
              <a:off x="-2135560" y="4876138"/>
              <a:ext cx="55722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rPr>
                <a:t>Feature impact for aggregate classes - Random Forest</a:t>
              </a:r>
              <a:endParaRPr b="1" sz="1600">
                <a:solidFill>
                  <a:schemeClr val="lt1"/>
                </a:solidFill>
                <a:latin typeface="Arial"/>
                <a:ea typeface="Arial"/>
                <a:cs typeface="Arial"/>
                <a:sym typeface="Arial"/>
              </a:endParaRPr>
            </a:p>
          </p:txBody>
        </p:sp>
      </p:grpSp>
      <p:sp>
        <p:nvSpPr>
          <p:cNvPr id="452" name="Google Shape;452;g74a0497dcc_4_131"/>
          <p:cNvSpPr txBox="1"/>
          <p:nvPr/>
        </p:nvSpPr>
        <p:spPr>
          <a:xfrm>
            <a:off x="7050975" y="866425"/>
            <a:ext cx="4347900" cy="30000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60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month_10,  month_11 and GEOTHERMAL (including square and cubic forms) are the top influencers. </a:t>
            </a:r>
            <a:endParaRPr sz="1500">
              <a:solidFill>
                <a:srgbClr val="445469"/>
              </a:solidFill>
              <a:latin typeface="Microsoft Yahei"/>
              <a:ea typeface="Microsoft Yahei"/>
              <a:cs typeface="Microsoft Yahei"/>
              <a:sym typeface="Microsoft Yahei"/>
            </a:endParaRPr>
          </a:p>
          <a:p>
            <a:pPr indent="0" lvl="0" marL="457200" rtl="0" algn="l">
              <a:lnSpc>
                <a:spcPct val="120000"/>
              </a:lnSpc>
              <a:spcBef>
                <a:spcPts val="600"/>
              </a:spcBef>
              <a:spcAft>
                <a:spcPts val="0"/>
              </a:spcAft>
              <a:buNone/>
            </a:pPr>
            <a:r>
              <a:t/>
            </a:r>
            <a:endParaRPr/>
          </a:p>
        </p:txBody>
      </p:sp>
      <p:sp>
        <p:nvSpPr>
          <p:cNvPr id="453" name="Google Shape;453;g74a0497dcc_4_131"/>
          <p:cNvSpPr txBox="1"/>
          <p:nvPr/>
        </p:nvSpPr>
        <p:spPr>
          <a:xfrm>
            <a:off x="747450" y="4899475"/>
            <a:ext cx="3999000" cy="15156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60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The correlation between small hydro and geothermal is quite high and we are not sure whether this is a coincidence</a:t>
            </a:r>
            <a:r>
              <a:rPr lang="en-US" sz="1500">
                <a:solidFill>
                  <a:srgbClr val="445469"/>
                </a:solidFill>
                <a:latin typeface="Microsoft Yahei"/>
                <a:ea typeface="Microsoft Yahei"/>
                <a:cs typeface="Microsoft Yahei"/>
                <a:sym typeface="Microsoft Yahei"/>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000"/>
                                        <p:tgtEl>
                                          <p:spTgt spid="4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458" name="Shape 458"/>
        <p:cNvGrpSpPr/>
        <p:nvPr/>
      </p:nvGrpSpPr>
      <p:grpSpPr>
        <a:xfrm>
          <a:off x="0" y="0"/>
          <a:ext cx="0" cy="0"/>
          <a:chOff x="0" y="0"/>
          <a:chExt cx="0" cy="0"/>
        </a:xfrm>
      </p:grpSpPr>
      <p:pic>
        <p:nvPicPr>
          <p:cNvPr id="459" name="Google Shape;459;g74a0497dcc_4_163"/>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460" name="Google Shape;460;g74a0497dcc_4_163"/>
          <p:cNvSpPr txBox="1"/>
          <p:nvPr/>
        </p:nvSpPr>
        <p:spPr>
          <a:xfrm>
            <a:off x="495206" y="333475"/>
            <a:ext cx="67740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DataRobot Model - Classification</a:t>
            </a:r>
            <a:endParaRPr b="1" sz="2800">
              <a:solidFill>
                <a:schemeClr val="lt1"/>
              </a:solidFill>
              <a:latin typeface="Microsoft Yahei"/>
              <a:ea typeface="Microsoft Yahei"/>
              <a:cs typeface="Microsoft Yahei"/>
              <a:sym typeface="Microsoft Yahei"/>
            </a:endParaRPr>
          </a:p>
        </p:txBody>
      </p:sp>
      <p:grpSp>
        <p:nvGrpSpPr>
          <p:cNvPr id="461" name="Google Shape;461;g74a0497dcc_4_163"/>
          <p:cNvGrpSpPr/>
          <p:nvPr/>
        </p:nvGrpSpPr>
        <p:grpSpPr>
          <a:xfrm>
            <a:off x="108840" y="3424575"/>
            <a:ext cx="5848015" cy="462300"/>
            <a:chOff x="-1935683" y="4317550"/>
            <a:chExt cx="6231900" cy="462300"/>
          </a:xfrm>
        </p:grpSpPr>
        <p:sp>
          <p:nvSpPr>
            <p:cNvPr id="462" name="Google Shape;462;g74a0497dcc_4_163"/>
            <p:cNvSpPr/>
            <p:nvPr/>
          </p:nvSpPr>
          <p:spPr>
            <a:xfrm>
              <a:off x="-1935683" y="4317550"/>
              <a:ext cx="62319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3" name="Google Shape;463;g74a0497dcc_4_163"/>
            <p:cNvSpPr txBox="1"/>
            <p:nvPr/>
          </p:nvSpPr>
          <p:spPr>
            <a:xfrm>
              <a:off x="-1826838" y="4379350"/>
              <a:ext cx="5787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rPr>
                <a:t>Confusion Matrix from level 1-3 </a:t>
              </a:r>
              <a:r>
                <a:rPr b="1" lang="en-US" sz="1600">
                  <a:solidFill>
                    <a:schemeClr val="lt1"/>
                  </a:solidFill>
                </a:rPr>
                <a:t>- LightGBM Tree</a:t>
              </a:r>
              <a:endParaRPr b="1" sz="1600">
                <a:solidFill>
                  <a:schemeClr val="lt1"/>
                </a:solidFill>
                <a:latin typeface="Arial"/>
                <a:ea typeface="Arial"/>
                <a:cs typeface="Arial"/>
                <a:sym typeface="Arial"/>
              </a:endParaRPr>
            </a:p>
          </p:txBody>
        </p:sp>
      </p:grpSp>
      <p:grpSp>
        <p:nvGrpSpPr>
          <p:cNvPr id="464" name="Google Shape;464;g74a0497dcc_4_163"/>
          <p:cNvGrpSpPr/>
          <p:nvPr/>
        </p:nvGrpSpPr>
        <p:grpSpPr>
          <a:xfrm>
            <a:off x="6306378" y="3443700"/>
            <a:ext cx="5672146" cy="462300"/>
            <a:chOff x="-2135560" y="4814350"/>
            <a:chExt cx="5672146" cy="462300"/>
          </a:xfrm>
        </p:grpSpPr>
        <p:sp>
          <p:nvSpPr>
            <p:cNvPr id="465" name="Google Shape;465;g74a0497dcc_4_163"/>
            <p:cNvSpPr/>
            <p:nvPr/>
          </p:nvSpPr>
          <p:spPr>
            <a:xfrm>
              <a:off x="-2035613" y="4814350"/>
              <a:ext cx="55722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6" name="Google Shape;466;g74a0497dcc_4_163"/>
            <p:cNvSpPr txBox="1"/>
            <p:nvPr/>
          </p:nvSpPr>
          <p:spPr>
            <a:xfrm>
              <a:off x="-2135560" y="4876138"/>
              <a:ext cx="55722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lt1"/>
                  </a:solidFill>
                </a:rPr>
                <a:t>Confusion Matrix from level 1-3 </a:t>
              </a:r>
              <a:r>
                <a:rPr b="1" lang="en-US" sz="1600">
                  <a:solidFill>
                    <a:schemeClr val="lt1"/>
                  </a:solidFill>
                </a:rPr>
                <a:t>- </a:t>
              </a:r>
              <a:r>
                <a:rPr b="1" lang="en-US" sz="1600">
                  <a:solidFill>
                    <a:schemeClr val="lt1"/>
                  </a:solidFill>
                </a:rPr>
                <a:t>Random Forest</a:t>
              </a:r>
              <a:endParaRPr b="1" sz="1600">
                <a:solidFill>
                  <a:schemeClr val="lt1"/>
                </a:solidFill>
                <a:latin typeface="Arial"/>
                <a:ea typeface="Arial"/>
                <a:cs typeface="Arial"/>
                <a:sym typeface="Arial"/>
              </a:endParaRPr>
            </a:p>
          </p:txBody>
        </p:sp>
      </p:grpSp>
      <p:sp>
        <p:nvSpPr>
          <p:cNvPr id="467" name="Google Shape;467;g74a0497dcc_4_163"/>
          <p:cNvSpPr txBox="1"/>
          <p:nvPr/>
        </p:nvSpPr>
        <p:spPr>
          <a:xfrm>
            <a:off x="7819125" y="4571625"/>
            <a:ext cx="3999000" cy="15156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60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From the confusion matrix and the related scores we can see the performance of both models are good, and their predictability of the 2 (low) level is slightly better.</a:t>
            </a:r>
            <a:endParaRPr/>
          </a:p>
        </p:txBody>
      </p:sp>
      <p:pic>
        <p:nvPicPr>
          <p:cNvPr id="468" name="Google Shape;468;g74a0497dcc_4_163"/>
          <p:cNvPicPr preferRelativeResize="0"/>
          <p:nvPr/>
        </p:nvPicPr>
        <p:blipFill>
          <a:blip r:embed="rId4">
            <a:alphaModFix/>
          </a:blip>
          <a:stretch>
            <a:fillRect/>
          </a:stretch>
        </p:blipFill>
        <p:spPr>
          <a:xfrm>
            <a:off x="119038" y="1170275"/>
            <a:ext cx="5915025" cy="2114550"/>
          </a:xfrm>
          <a:prstGeom prst="rect">
            <a:avLst/>
          </a:prstGeom>
          <a:noFill/>
          <a:ln>
            <a:noFill/>
          </a:ln>
        </p:spPr>
      </p:pic>
      <p:pic>
        <p:nvPicPr>
          <p:cNvPr id="469" name="Google Shape;469;g74a0497dcc_4_163"/>
          <p:cNvPicPr preferRelativeResize="0"/>
          <p:nvPr/>
        </p:nvPicPr>
        <p:blipFill>
          <a:blip r:embed="rId5">
            <a:alphaModFix/>
          </a:blip>
          <a:stretch>
            <a:fillRect/>
          </a:stretch>
        </p:blipFill>
        <p:spPr>
          <a:xfrm>
            <a:off x="6306375" y="1170275"/>
            <a:ext cx="5848000" cy="2114600"/>
          </a:xfrm>
          <a:prstGeom prst="rect">
            <a:avLst/>
          </a:prstGeom>
          <a:noFill/>
          <a:ln>
            <a:noFill/>
          </a:ln>
        </p:spPr>
      </p:pic>
      <p:graphicFrame>
        <p:nvGraphicFramePr>
          <p:cNvPr id="470" name="Google Shape;470;g74a0497dcc_4_163"/>
          <p:cNvGraphicFramePr/>
          <p:nvPr/>
        </p:nvGraphicFramePr>
        <p:xfrm>
          <a:off x="119050" y="4064825"/>
          <a:ext cx="3000000" cy="3000000"/>
        </p:xfrm>
        <a:graphic>
          <a:graphicData uri="http://schemas.openxmlformats.org/drawingml/2006/table">
            <a:tbl>
              <a:tblPr>
                <a:noFill/>
                <a:tableStyleId>{3620E28D-153A-45CC-93CB-A3BC1E92C2C1}</a:tableStyleId>
              </a:tblPr>
              <a:tblGrid>
                <a:gridCol w="1436175"/>
                <a:gridCol w="942000"/>
                <a:gridCol w="942000"/>
                <a:gridCol w="942000"/>
                <a:gridCol w="942000"/>
                <a:gridCol w="952950"/>
                <a:gridCol w="952950"/>
              </a:tblGrid>
              <a:tr h="506800">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　</a:t>
                      </a:r>
                      <a:endParaRPr sz="1800">
                        <a:solidFill>
                          <a:srgbClr val="695D46"/>
                        </a:solidFill>
                        <a:latin typeface="Open Sans"/>
                        <a:ea typeface="Open Sans"/>
                        <a:cs typeface="Open Sans"/>
                        <a:sym typeface="Open Sans"/>
                      </a:endParaRPr>
                    </a:p>
                  </a:txBody>
                  <a:tcPr marT="0" marB="0" marR="0" marL="0" anchor="b">
                    <a:lnL cap="flat" cmpd="sng" w="62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8FB3AD"/>
                    </a:solidFill>
                  </a:tcPr>
                </a:tc>
                <a:tc gridSpan="3">
                  <a:txBody>
                    <a:bodyPr/>
                    <a:lstStyle/>
                    <a:p>
                      <a:pPr indent="0" lvl="0" marL="0" rtl="0" algn="ctr">
                        <a:lnSpc>
                          <a:spcPct val="120000"/>
                        </a:lnSpc>
                        <a:spcBef>
                          <a:spcPts val="600"/>
                        </a:spcBef>
                        <a:spcAft>
                          <a:spcPts val="0"/>
                        </a:spcAft>
                        <a:buNone/>
                      </a:pPr>
                      <a:r>
                        <a:rPr b="1" lang="en-US" sz="1800">
                          <a:solidFill>
                            <a:srgbClr val="695D46"/>
                          </a:solidFill>
                          <a:latin typeface="Open Sans"/>
                          <a:ea typeface="Open Sans"/>
                          <a:cs typeface="Open Sans"/>
                          <a:sym typeface="Open Sans"/>
                        </a:rPr>
                        <a:t>LightGBM Tree</a:t>
                      </a:r>
                      <a:endParaRPr b="1"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8FB3AD"/>
                    </a:solidFill>
                  </a:tcPr>
                </a:tc>
                <a:tc hMerge="1"/>
                <a:tc hMerge="1"/>
                <a:tc gridSpan="3">
                  <a:txBody>
                    <a:bodyPr/>
                    <a:lstStyle/>
                    <a:p>
                      <a:pPr indent="0" lvl="0" marL="0" rtl="0" algn="ctr">
                        <a:lnSpc>
                          <a:spcPct val="120000"/>
                        </a:lnSpc>
                        <a:spcBef>
                          <a:spcPts val="600"/>
                        </a:spcBef>
                        <a:spcAft>
                          <a:spcPts val="0"/>
                        </a:spcAft>
                        <a:buNone/>
                      </a:pPr>
                      <a:r>
                        <a:rPr b="1" lang="en-US" sz="1800">
                          <a:solidFill>
                            <a:srgbClr val="695D46"/>
                          </a:solidFill>
                          <a:latin typeface="Open Sans"/>
                          <a:ea typeface="Open Sans"/>
                          <a:cs typeface="Open Sans"/>
                          <a:sym typeface="Open Sans"/>
                        </a:rPr>
                        <a:t>Random Forest</a:t>
                      </a:r>
                      <a:endParaRPr b="1"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8FB3AD"/>
                    </a:solidFill>
                  </a:tcPr>
                </a:tc>
                <a:tc hMerge="1"/>
                <a:tc hMerge="1"/>
              </a:tr>
              <a:tr h="401950">
                <a:tc>
                  <a:txBody>
                    <a:bodyPr/>
                    <a:lstStyle/>
                    <a:p>
                      <a:pPr indent="0" lvl="0" marL="0" rtl="0" algn="l">
                        <a:lnSpc>
                          <a:spcPct val="115000"/>
                        </a:lnSpc>
                        <a:spcBef>
                          <a:spcPts val="0"/>
                        </a:spcBef>
                        <a:spcAft>
                          <a:spcPts val="0"/>
                        </a:spcAft>
                        <a:buNone/>
                      </a:pPr>
                      <a:r>
                        <a:rPr b="1" lang="en-US" sz="1800">
                          <a:solidFill>
                            <a:srgbClr val="695D46"/>
                          </a:solidFill>
                          <a:latin typeface="Open Sans"/>
                          <a:ea typeface="Open Sans"/>
                          <a:cs typeface="Open Sans"/>
                          <a:sym typeface="Open Sans"/>
                        </a:rPr>
                        <a:t>Class</a:t>
                      </a:r>
                      <a:endParaRPr b="1" sz="1800">
                        <a:solidFill>
                          <a:srgbClr val="695D46"/>
                        </a:solidFill>
                        <a:latin typeface="Open Sans"/>
                        <a:ea typeface="Open Sans"/>
                        <a:cs typeface="Open Sans"/>
                        <a:sym typeface="Open Sans"/>
                      </a:endParaRPr>
                    </a:p>
                  </a:txBody>
                  <a:tcPr marT="0" marB="0" marR="0" marL="0" anchor="b">
                    <a:lnL cap="flat" cmpd="sng" w="62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High</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Low</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Medium</a:t>
                      </a:r>
                      <a:r>
                        <a:rPr lang="en-US" sz="1800">
                          <a:solidFill>
                            <a:srgbClr val="695D46"/>
                          </a:solidFill>
                          <a:latin typeface="Open Sans"/>
                          <a:ea typeface="Open Sans"/>
                          <a:cs typeface="Open Sans"/>
                          <a:sym typeface="Open Sans"/>
                        </a:rPr>
                        <a:t> </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B6D7A8"/>
                    </a:solidFill>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High </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Low</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D9EAD3"/>
                    </a:solidFill>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Medium</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D9EAD3"/>
                    </a:solidFill>
                  </a:tcPr>
                </a:tc>
              </a:tr>
              <a:tr h="401950">
                <a:tc>
                  <a:txBody>
                    <a:bodyPr/>
                    <a:lstStyle/>
                    <a:p>
                      <a:pPr indent="0" lvl="0" marL="0" rtl="0" algn="l">
                        <a:lnSpc>
                          <a:spcPct val="115000"/>
                        </a:lnSpc>
                        <a:spcBef>
                          <a:spcPts val="0"/>
                        </a:spcBef>
                        <a:spcAft>
                          <a:spcPts val="0"/>
                        </a:spcAft>
                        <a:buNone/>
                      </a:pPr>
                      <a:r>
                        <a:rPr b="1" lang="en-US" sz="1800">
                          <a:solidFill>
                            <a:srgbClr val="695D46"/>
                          </a:solidFill>
                          <a:latin typeface="Open Sans"/>
                          <a:ea typeface="Open Sans"/>
                          <a:cs typeface="Open Sans"/>
                          <a:sym typeface="Open Sans"/>
                        </a:rPr>
                        <a:t>F1 Score</a:t>
                      </a:r>
                      <a:endParaRPr b="1" sz="1800">
                        <a:solidFill>
                          <a:srgbClr val="695D46"/>
                        </a:solidFill>
                        <a:latin typeface="Open Sans"/>
                        <a:ea typeface="Open Sans"/>
                        <a:cs typeface="Open Sans"/>
                        <a:sym typeface="Open Sans"/>
                      </a:endParaRPr>
                    </a:p>
                  </a:txBody>
                  <a:tcPr marT="0" marB="0" marR="0" marL="0" anchor="b">
                    <a:lnL cap="flat" cmpd="sng" w="62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8FB3AD"/>
                    </a:solidFill>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87%</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92%</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87%</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82%</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90%</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84%</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01950">
                <a:tc>
                  <a:txBody>
                    <a:bodyPr/>
                    <a:lstStyle/>
                    <a:p>
                      <a:pPr indent="0" lvl="0" marL="0" rtl="0" algn="l">
                        <a:lnSpc>
                          <a:spcPct val="115000"/>
                        </a:lnSpc>
                        <a:spcBef>
                          <a:spcPts val="0"/>
                        </a:spcBef>
                        <a:spcAft>
                          <a:spcPts val="0"/>
                        </a:spcAft>
                        <a:buNone/>
                      </a:pPr>
                      <a:r>
                        <a:rPr b="1" lang="en-US" sz="1800">
                          <a:solidFill>
                            <a:srgbClr val="695D46"/>
                          </a:solidFill>
                          <a:latin typeface="Open Sans"/>
                          <a:ea typeface="Open Sans"/>
                          <a:cs typeface="Open Sans"/>
                          <a:sym typeface="Open Sans"/>
                        </a:rPr>
                        <a:t>Recall</a:t>
                      </a:r>
                      <a:endParaRPr b="1" sz="1800">
                        <a:solidFill>
                          <a:srgbClr val="695D46"/>
                        </a:solidFill>
                        <a:latin typeface="Open Sans"/>
                        <a:ea typeface="Open Sans"/>
                        <a:cs typeface="Open Sans"/>
                        <a:sym typeface="Open Sans"/>
                      </a:endParaRPr>
                    </a:p>
                  </a:txBody>
                  <a:tcPr marT="0" marB="0" marR="0" marL="0" anchor="b">
                    <a:lnL cap="flat" cmpd="sng" w="62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8FB3AD"/>
                    </a:solidFill>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85%</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91%</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88%</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79%</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90%</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85%</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01950">
                <a:tc>
                  <a:txBody>
                    <a:bodyPr/>
                    <a:lstStyle/>
                    <a:p>
                      <a:pPr indent="0" lvl="0" marL="0" rtl="0" algn="l">
                        <a:lnSpc>
                          <a:spcPct val="115000"/>
                        </a:lnSpc>
                        <a:spcBef>
                          <a:spcPts val="0"/>
                        </a:spcBef>
                        <a:spcAft>
                          <a:spcPts val="0"/>
                        </a:spcAft>
                        <a:buNone/>
                      </a:pPr>
                      <a:r>
                        <a:rPr b="1" lang="en-US" sz="1800">
                          <a:solidFill>
                            <a:srgbClr val="695D46"/>
                          </a:solidFill>
                          <a:latin typeface="Open Sans"/>
                          <a:ea typeface="Open Sans"/>
                          <a:cs typeface="Open Sans"/>
                          <a:sym typeface="Open Sans"/>
                        </a:rPr>
                        <a:t>Precision</a:t>
                      </a:r>
                      <a:endParaRPr b="1" sz="1800">
                        <a:solidFill>
                          <a:srgbClr val="695D46"/>
                        </a:solidFill>
                        <a:latin typeface="Open Sans"/>
                        <a:ea typeface="Open Sans"/>
                        <a:cs typeface="Open Sans"/>
                        <a:sym typeface="Open Sans"/>
                      </a:endParaRPr>
                    </a:p>
                  </a:txBody>
                  <a:tcPr marT="0" marB="0" marR="0" marL="0" anchor="b">
                    <a:lnL cap="flat" cmpd="sng" w="62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solidFill>
                      <a:srgbClr val="8FB3AD"/>
                    </a:solidFill>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90%</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92%</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86%</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86%</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90%</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800">
                          <a:solidFill>
                            <a:srgbClr val="695D46"/>
                          </a:solidFill>
                          <a:latin typeface="Open Sans"/>
                          <a:ea typeface="Open Sans"/>
                          <a:cs typeface="Open Sans"/>
                          <a:sym typeface="Open Sans"/>
                        </a:rPr>
                        <a:t>82%</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475" name="Shape 475"/>
        <p:cNvGrpSpPr/>
        <p:nvPr/>
      </p:nvGrpSpPr>
      <p:grpSpPr>
        <a:xfrm>
          <a:off x="0" y="0"/>
          <a:ext cx="0" cy="0"/>
          <a:chOff x="0" y="0"/>
          <a:chExt cx="0" cy="0"/>
        </a:xfrm>
      </p:grpSpPr>
      <p:pic>
        <p:nvPicPr>
          <p:cNvPr id="476" name="Google Shape;476;g74a0497dcc_4_259"/>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477" name="Google Shape;477;g74a0497dcc_4_259"/>
          <p:cNvSpPr txBox="1"/>
          <p:nvPr/>
        </p:nvSpPr>
        <p:spPr>
          <a:xfrm>
            <a:off x="932075" y="2617200"/>
            <a:ext cx="3111600" cy="870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sp>
        <p:nvSpPr>
          <p:cNvPr id="478" name="Google Shape;478;g74a0497dcc_4_259"/>
          <p:cNvSpPr txBox="1"/>
          <p:nvPr/>
        </p:nvSpPr>
        <p:spPr>
          <a:xfrm>
            <a:off x="1722858" y="4425013"/>
            <a:ext cx="1295400" cy="246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600">
              <a:solidFill>
                <a:srgbClr val="445469"/>
              </a:solidFill>
              <a:latin typeface="Arial"/>
              <a:ea typeface="Arial"/>
              <a:cs typeface="Arial"/>
              <a:sym typeface="Arial"/>
            </a:endParaRPr>
          </a:p>
        </p:txBody>
      </p:sp>
      <p:grpSp>
        <p:nvGrpSpPr>
          <p:cNvPr id="479" name="Google Shape;479;g74a0497dcc_4_259"/>
          <p:cNvGrpSpPr/>
          <p:nvPr/>
        </p:nvGrpSpPr>
        <p:grpSpPr>
          <a:xfrm>
            <a:off x="4014327" y="2223550"/>
            <a:ext cx="3889687" cy="2842700"/>
            <a:chOff x="4043670" y="2215875"/>
            <a:chExt cx="3805956" cy="2842700"/>
          </a:xfrm>
        </p:grpSpPr>
        <p:sp>
          <p:nvSpPr>
            <p:cNvPr id="480" name="Google Shape;480;g74a0497dcc_4_259"/>
            <p:cNvSpPr/>
            <p:nvPr/>
          </p:nvSpPr>
          <p:spPr>
            <a:xfrm rot="-5400000">
              <a:off x="6036483" y="3472950"/>
              <a:ext cx="1371600" cy="1611000"/>
            </a:xfrm>
            <a:prstGeom prst="teardrop">
              <a:avLst>
                <a:gd fmla="val 10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481" name="Google Shape;481;g74a0497dcc_4_259"/>
            <p:cNvSpPr/>
            <p:nvPr/>
          </p:nvSpPr>
          <p:spPr>
            <a:xfrm rot="5400000">
              <a:off x="4301340" y="2031975"/>
              <a:ext cx="1376700" cy="1744500"/>
            </a:xfrm>
            <a:prstGeom prst="teardrop">
              <a:avLst>
                <a:gd fmla="val 10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482" name="Google Shape;482;g74a0497dcc_4_259"/>
            <p:cNvSpPr/>
            <p:nvPr/>
          </p:nvSpPr>
          <p:spPr>
            <a:xfrm rot="-5400000">
              <a:off x="3983220" y="2902250"/>
              <a:ext cx="197100" cy="76200"/>
            </a:xfrm>
            <a:prstGeom prst="triangle">
              <a:avLst>
                <a:gd fmla="val 5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483" name="Google Shape;483;g74a0497dcc_4_259"/>
            <p:cNvSpPr/>
            <p:nvPr/>
          </p:nvSpPr>
          <p:spPr>
            <a:xfrm rot="5400000">
              <a:off x="7712976" y="4604293"/>
              <a:ext cx="197100" cy="76200"/>
            </a:xfrm>
            <a:prstGeom prst="triangle">
              <a:avLst>
                <a:gd fmla="val 5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484" name="Google Shape;484;g74a0497dcc_4_259"/>
            <p:cNvSpPr txBox="1"/>
            <p:nvPr/>
          </p:nvSpPr>
          <p:spPr>
            <a:xfrm>
              <a:off x="4126177" y="2761925"/>
              <a:ext cx="1744500" cy="87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a:solidFill>
                    <a:srgbClr val="FFFFFF"/>
                  </a:solidFill>
                </a:rPr>
                <a:t>Hand-crafted</a:t>
              </a:r>
              <a:endParaRPr b="1" i="1" sz="2000">
                <a:solidFill>
                  <a:srgbClr val="FFFFFF"/>
                </a:solidFill>
                <a:latin typeface="Arial"/>
                <a:ea typeface="Arial"/>
                <a:cs typeface="Arial"/>
                <a:sym typeface="Arial"/>
              </a:endParaRPr>
            </a:p>
          </p:txBody>
        </p:sp>
        <p:sp>
          <p:nvSpPr>
            <p:cNvPr id="485" name="Google Shape;485;g74a0497dcc_4_259"/>
            <p:cNvSpPr txBox="1"/>
            <p:nvPr/>
          </p:nvSpPr>
          <p:spPr>
            <a:xfrm>
              <a:off x="5926523" y="2835497"/>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sp>
          <p:nvSpPr>
            <p:cNvPr id="486" name="Google Shape;486;g74a0497dcc_4_259"/>
            <p:cNvSpPr txBox="1"/>
            <p:nvPr/>
          </p:nvSpPr>
          <p:spPr>
            <a:xfrm>
              <a:off x="5134907" y="3782856"/>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sp>
          <p:nvSpPr>
            <p:cNvPr id="487" name="Google Shape;487;g74a0497dcc_4_259"/>
            <p:cNvSpPr txBox="1"/>
            <p:nvPr/>
          </p:nvSpPr>
          <p:spPr>
            <a:xfrm>
              <a:off x="5984660" y="4042775"/>
              <a:ext cx="1644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a:solidFill>
                    <a:srgbClr val="FFFFFF"/>
                  </a:solidFill>
                </a:rPr>
                <a:t>DataRobot</a:t>
              </a:r>
              <a:endParaRPr b="1" i="1" sz="2000">
                <a:solidFill>
                  <a:srgbClr val="FFFFFF"/>
                </a:solidFill>
              </a:endParaRPr>
            </a:p>
          </p:txBody>
        </p:sp>
      </p:grpSp>
      <p:sp>
        <p:nvSpPr>
          <p:cNvPr id="488" name="Google Shape;488;g74a0497dcc_4_259"/>
          <p:cNvSpPr txBox="1"/>
          <p:nvPr/>
        </p:nvSpPr>
        <p:spPr>
          <a:xfrm>
            <a:off x="495189" y="333477"/>
            <a:ext cx="4337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Comparison</a:t>
            </a:r>
            <a:endParaRPr b="1" sz="2800">
              <a:solidFill>
                <a:schemeClr val="lt1"/>
              </a:solidFill>
              <a:latin typeface="Microsoft Yahei"/>
              <a:ea typeface="Microsoft Yahei"/>
              <a:cs typeface="Microsoft Yahei"/>
              <a:sym typeface="Microsoft Yahei"/>
            </a:endParaRPr>
          </a:p>
        </p:txBody>
      </p:sp>
      <p:sp>
        <p:nvSpPr>
          <p:cNvPr id="489" name="Google Shape;489;g74a0497dcc_4_259"/>
          <p:cNvSpPr txBox="1"/>
          <p:nvPr/>
        </p:nvSpPr>
        <p:spPr>
          <a:xfrm>
            <a:off x="261250" y="2466175"/>
            <a:ext cx="38712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Feature selection: 66 variables </a:t>
            </a:r>
            <a:endParaRPr/>
          </a:p>
        </p:txBody>
      </p:sp>
      <p:sp>
        <p:nvSpPr>
          <p:cNvPr id="490" name="Google Shape;490;g74a0497dcc_4_259"/>
          <p:cNvSpPr txBox="1"/>
          <p:nvPr/>
        </p:nvSpPr>
        <p:spPr>
          <a:xfrm>
            <a:off x="7230350" y="2597338"/>
            <a:ext cx="43371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Feature selection: 66 variables</a:t>
            </a:r>
            <a:endParaRPr/>
          </a:p>
        </p:txBody>
      </p:sp>
      <p:sp>
        <p:nvSpPr>
          <p:cNvPr id="491" name="Google Shape;491;g74a0497dcc_4_259"/>
          <p:cNvSpPr txBox="1"/>
          <p:nvPr/>
        </p:nvSpPr>
        <p:spPr>
          <a:xfrm>
            <a:off x="319325" y="5151050"/>
            <a:ext cx="43371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Feature impact: GEOTHERMAL, GEOTHERMAL_2, GEOTHERMAL_3</a:t>
            </a:r>
            <a:endParaRPr/>
          </a:p>
        </p:txBody>
      </p:sp>
      <p:sp>
        <p:nvSpPr>
          <p:cNvPr id="492" name="Google Shape;492;g74a0497dcc_4_259"/>
          <p:cNvSpPr txBox="1"/>
          <p:nvPr/>
        </p:nvSpPr>
        <p:spPr>
          <a:xfrm>
            <a:off x="261250" y="1315100"/>
            <a:ext cx="38712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Performance</a:t>
            </a:r>
            <a:endParaRPr/>
          </a:p>
        </p:txBody>
      </p:sp>
      <p:sp>
        <p:nvSpPr>
          <p:cNvPr id="493" name="Google Shape;493;g74a0497dcc_4_259"/>
          <p:cNvSpPr txBox="1"/>
          <p:nvPr/>
        </p:nvSpPr>
        <p:spPr>
          <a:xfrm>
            <a:off x="7270025" y="5127275"/>
            <a:ext cx="47697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Feature impact: GEOTHERMAL, GEOTHERMAL_2, GEOTHERMAL_3</a:t>
            </a:r>
            <a:endParaRPr/>
          </a:p>
          <a:p>
            <a:pPr indent="0" lvl="0" marL="457200" rtl="0" algn="l">
              <a:lnSpc>
                <a:spcPct val="120000"/>
              </a:lnSpc>
              <a:spcBef>
                <a:spcPts val="0"/>
              </a:spcBef>
              <a:spcAft>
                <a:spcPts val="0"/>
              </a:spcAft>
              <a:buNone/>
            </a:pPr>
            <a:r>
              <a:t/>
            </a:r>
            <a:endParaRPr sz="1500">
              <a:solidFill>
                <a:srgbClr val="445469"/>
              </a:solidFill>
              <a:latin typeface="Microsoft Yahei"/>
              <a:ea typeface="Microsoft Yahei"/>
              <a:cs typeface="Microsoft Yahei"/>
              <a:sym typeface="Microsoft Yahei"/>
            </a:endParaRPr>
          </a:p>
        </p:txBody>
      </p:sp>
      <p:pic>
        <p:nvPicPr>
          <p:cNvPr id="494" name="Google Shape;494;g74a0497dcc_4_259"/>
          <p:cNvPicPr preferRelativeResize="0"/>
          <p:nvPr/>
        </p:nvPicPr>
        <p:blipFill>
          <a:blip r:embed="rId4">
            <a:alphaModFix/>
          </a:blip>
          <a:stretch>
            <a:fillRect/>
          </a:stretch>
        </p:blipFill>
        <p:spPr>
          <a:xfrm>
            <a:off x="261250" y="3109662"/>
            <a:ext cx="5993842" cy="3639875"/>
          </a:xfrm>
          <a:prstGeom prst="rect">
            <a:avLst/>
          </a:prstGeom>
          <a:noFill/>
          <a:ln>
            <a:noFill/>
          </a:ln>
        </p:spPr>
      </p:pic>
      <p:pic>
        <p:nvPicPr>
          <p:cNvPr id="495" name="Google Shape;495;g74a0497dcc_4_259"/>
          <p:cNvPicPr preferRelativeResize="0"/>
          <p:nvPr/>
        </p:nvPicPr>
        <p:blipFill>
          <a:blip r:embed="rId5">
            <a:alphaModFix/>
          </a:blip>
          <a:stretch>
            <a:fillRect/>
          </a:stretch>
        </p:blipFill>
        <p:spPr>
          <a:xfrm>
            <a:off x="6133175" y="3120550"/>
            <a:ext cx="5906550" cy="3618100"/>
          </a:xfrm>
          <a:prstGeom prst="rect">
            <a:avLst/>
          </a:prstGeom>
          <a:noFill/>
          <a:ln>
            <a:noFill/>
          </a:ln>
        </p:spPr>
      </p:pic>
      <p:graphicFrame>
        <p:nvGraphicFramePr>
          <p:cNvPr id="496" name="Google Shape;496;g74a0497dcc_4_259"/>
          <p:cNvGraphicFramePr/>
          <p:nvPr/>
        </p:nvGraphicFramePr>
        <p:xfrm>
          <a:off x="2443000" y="856675"/>
          <a:ext cx="3000000" cy="3000000"/>
        </p:xfrm>
        <a:graphic>
          <a:graphicData uri="http://schemas.openxmlformats.org/drawingml/2006/table">
            <a:tbl>
              <a:tblPr>
                <a:noFill/>
                <a:tableStyleId>{F97DE841-C035-4A9F-AAA9-AE0F3C3CA7DF}</a:tableStyleId>
              </a:tblPr>
              <a:tblGrid>
                <a:gridCol w="1246850"/>
                <a:gridCol w="2024875"/>
                <a:gridCol w="1691500"/>
                <a:gridCol w="2113850"/>
                <a:gridCol w="1647825"/>
              </a:tblGrid>
              <a:tr h="276225">
                <a:tc>
                  <a:txBody>
                    <a:bodyPr/>
                    <a:lstStyle/>
                    <a:p>
                      <a:pPr indent="0" lvl="0" marL="0" rtl="0" algn="ctr">
                        <a:spcBef>
                          <a:spcPts val="0"/>
                        </a:spcBef>
                        <a:spcAft>
                          <a:spcPts val="0"/>
                        </a:spcAft>
                        <a:buNone/>
                      </a:pPr>
                      <a:r>
                        <a:t/>
                      </a:r>
                      <a:endParaRPr/>
                    </a:p>
                  </a:txBody>
                  <a:tcPr marT="9525" marB="91425" marR="9525" marL="9525" anchor="b">
                    <a:solidFill>
                      <a:srgbClr val="8FB3AD"/>
                    </a:solidFill>
                  </a:tcPr>
                </a:tc>
                <a:tc gridSpan="2">
                  <a:txBody>
                    <a:bodyPr/>
                    <a:lstStyle/>
                    <a:p>
                      <a:pPr indent="0" lvl="0" marL="0" rtl="0" algn="ctr">
                        <a:lnSpc>
                          <a:spcPct val="115000"/>
                        </a:lnSpc>
                        <a:spcBef>
                          <a:spcPts val="0"/>
                        </a:spcBef>
                        <a:spcAft>
                          <a:spcPts val="0"/>
                        </a:spcAft>
                        <a:buNone/>
                      </a:pPr>
                      <a:r>
                        <a:rPr b="1" lang="en-US" sz="1800">
                          <a:solidFill>
                            <a:srgbClr val="695D46"/>
                          </a:solidFill>
                        </a:rPr>
                        <a:t>Hand-crafted</a:t>
                      </a:r>
                      <a:endParaRPr b="1" sz="1800">
                        <a:solidFill>
                          <a:srgbClr val="695D46"/>
                        </a:solidFill>
                      </a:endParaRPr>
                    </a:p>
                  </a:txBody>
                  <a:tcPr marT="9525" marB="91425" marR="9525" marL="9525" anchor="b">
                    <a:solidFill>
                      <a:srgbClr val="8FB3AD"/>
                    </a:solidFill>
                  </a:tcPr>
                </a:tc>
                <a:tc hMerge="1"/>
                <a:tc gridSpan="2">
                  <a:txBody>
                    <a:bodyPr/>
                    <a:lstStyle/>
                    <a:p>
                      <a:pPr indent="0" lvl="0" marL="0" rtl="0" algn="ctr">
                        <a:lnSpc>
                          <a:spcPct val="115000"/>
                        </a:lnSpc>
                        <a:spcBef>
                          <a:spcPts val="0"/>
                        </a:spcBef>
                        <a:spcAft>
                          <a:spcPts val="0"/>
                        </a:spcAft>
                        <a:buNone/>
                      </a:pPr>
                      <a:r>
                        <a:rPr b="1" lang="en-US" sz="1800">
                          <a:solidFill>
                            <a:srgbClr val="695D46"/>
                          </a:solidFill>
                        </a:rPr>
                        <a:t> DataRobot</a:t>
                      </a:r>
                      <a:endParaRPr b="1" sz="1800">
                        <a:solidFill>
                          <a:srgbClr val="695D46"/>
                        </a:solidFill>
                      </a:endParaRPr>
                    </a:p>
                  </a:txBody>
                  <a:tcPr marT="9525" marB="91425" marR="9525" marL="9525" anchor="b">
                    <a:solidFill>
                      <a:srgbClr val="8FB3AD"/>
                    </a:solidFill>
                  </a:tcPr>
                </a:tc>
                <a:tc hMerge="1"/>
              </a:tr>
              <a:tr h="276225">
                <a:tc>
                  <a:txBody>
                    <a:bodyPr/>
                    <a:lstStyle/>
                    <a:p>
                      <a:pPr indent="0" lvl="0" marL="0" rtl="0" algn="ctr">
                        <a:lnSpc>
                          <a:spcPct val="115000"/>
                        </a:lnSpc>
                        <a:spcBef>
                          <a:spcPts val="0"/>
                        </a:spcBef>
                        <a:spcAft>
                          <a:spcPts val="0"/>
                        </a:spcAft>
                        <a:buNone/>
                      </a:pPr>
                      <a:r>
                        <a:rPr b="1" lang="en-US" sz="1800">
                          <a:solidFill>
                            <a:srgbClr val="695D46"/>
                          </a:solidFill>
                        </a:rPr>
                        <a:t>Model</a:t>
                      </a:r>
                      <a:endParaRPr b="1" sz="1800">
                        <a:solidFill>
                          <a:srgbClr val="695D46"/>
                        </a:solidFill>
                      </a:endParaRPr>
                    </a:p>
                  </a:txBody>
                  <a:tcPr marT="9525" marB="91425" marR="9525" marL="9525" anchor="b"/>
                </a:tc>
                <a:tc>
                  <a:txBody>
                    <a:bodyPr/>
                    <a:lstStyle/>
                    <a:p>
                      <a:pPr indent="0" lvl="0" marL="0" rtl="0" algn="ctr">
                        <a:lnSpc>
                          <a:spcPct val="115000"/>
                        </a:lnSpc>
                        <a:spcBef>
                          <a:spcPts val="0"/>
                        </a:spcBef>
                        <a:spcAft>
                          <a:spcPts val="0"/>
                        </a:spcAft>
                        <a:buNone/>
                      </a:pPr>
                      <a:r>
                        <a:rPr b="1" lang="en-US" sz="1800">
                          <a:solidFill>
                            <a:srgbClr val="695D46"/>
                          </a:solidFill>
                        </a:rPr>
                        <a:t>Random Forest</a:t>
                      </a:r>
                      <a:endParaRPr b="1" sz="1800">
                        <a:solidFill>
                          <a:srgbClr val="695D46"/>
                        </a:solidFill>
                      </a:endParaRPr>
                    </a:p>
                  </a:txBody>
                  <a:tcPr marT="9525" marB="91425" marR="9525" marL="9525" anchor="b">
                    <a:solidFill>
                      <a:srgbClr val="B6D7A8"/>
                    </a:solidFill>
                  </a:tcPr>
                </a:tc>
                <a:tc>
                  <a:txBody>
                    <a:bodyPr/>
                    <a:lstStyle/>
                    <a:p>
                      <a:pPr indent="0" lvl="0" marL="0" rtl="0" algn="ctr">
                        <a:lnSpc>
                          <a:spcPct val="115000"/>
                        </a:lnSpc>
                        <a:spcBef>
                          <a:spcPts val="0"/>
                        </a:spcBef>
                        <a:spcAft>
                          <a:spcPts val="0"/>
                        </a:spcAft>
                        <a:buNone/>
                      </a:pPr>
                      <a:r>
                        <a:rPr b="1" lang="en-US" sz="1800">
                          <a:solidFill>
                            <a:srgbClr val="695D46"/>
                          </a:solidFill>
                        </a:rPr>
                        <a:t>KNN</a:t>
                      </a:r>
                      <a:endParaRPr b="1" sz="1800">
                        <a:solidFill>
                          <a:srgbClr val="695D46"/>
                        </a:solidFill>
                      </a:endParaRPr>
                    </a:p>
                  </a:txBody>
                  <a:tcPr marT="9525" marB="91425" marR="9525" marL="9525" anchor="b">
                    <a:solidFill>
                      <a:srgbClr val="B6D7A8"/>
                    </a:solidFill>
                  </a:tcPr>
                </a:tc>
                <a:tc>
                  <a:txBody>
                    <a:bodyPr/>
                    <a:lstStyle/>
                    <a:p>
                      <a:pPr indent="0" lvl="0" marL="0" rtl="0" algn="ctr">
                        <a:lnSpc>
                          <a:spcPct val="115000"/>
                        </a:lnSpc>
                        <a:spcBef>
                          <a:spcPts val="0"/>
                        </a:spcBef>
                        <a:spcAft>
                          <a:spcPts val="0"/>
                        </a:spcAft>
                        <a:buNone/>
                      </a:pPr>
                      <a:r>
                        <a:rPr b="1" lang="en-US" sz="1800">
                          <a:solidFill>
                            <a:srgbClr val="695D46"/>
                          </a:solidFill>
                        </a:rPr>
                        <a:t>Random Forest</a:t>
                      </a:r>
                      <a:endParaRPr b="1" sz="1800">
                        <a:solidFill>
                          <a:srgbClr val="695D46"/>
                        </a:solidFill>
                      </a:endParaRPr>
                    </a:p>
                  </a:txBody>
                  <a:tcPr marT="9525" marB="91425" marR="9525" marL="9525" anchor="b">
                    <a:solidFill>
                      <a:srgbClr val="D9EAD3"/>
                    </a:solidFill>
                  </a:tcPr>
                </a:tc>
                <a:tc>
                  <a:txBody>
                    <a:bodyPr/>
                    <a:lstStyle/>
                    <a:p>
                      <a:pPr indent="0" lvl="0" marL="0" rtl="0" algn="ctr">
                        <a:lnSpc>
                          <a:spcPct val="115000"/>
                        </a:lnSpc>
                        <a:spcBef>
                          <a:spcPts val="0"/>
                        </a:spcBef>
                        <a:spcAft>
                          <a:spcPts val="0"/>
                        </a:spcAft>
                        <a:buNone/>
                      </a:pPr>
                      <a:r>
                        <a:rPr b="1" lang="en-US" sz="1800">
                          <a:solidFill>
                            <a:srgbClr val="695D46"/>
                          </a:solidFill>
                        </a:rPr>
                        <a:t>LightGBM Tree</a:t>
                      </a:r>
                      <a:endParaRPr b="1" sz="1800">
                        <a:solidFill>
                          <a:srgbClr val="695D46"/>
                        </a:solidFill>
                      </a:endParaRPr>
                    </a:p>
                  </a:txBody>
                  <a:tcPr marT="9525" marB="91425" marR="9525" marL="9525" anchor="b">
                    <a:solidFill>
                      <a:srgbClr val="D9EAD3"/>
                    </a:solidFill>
                  </a:tcPr>
                </a:tc>
              </a:tr>
              <a:tr h="276225">
                <a:tc>
                  <a:txBody>
                    <a:bodyPr/>
                    <a:lstStyle/>
                    <a:p>
                      <a:pPr indent="0" lvl="0" marL="0" rtl="0" algn="ctr">
                        <a:lnSpc>
                          <a:spcPct val="115000"/>
                        </a:lnSpc>
                        <a:spcBef>
                          <a:spcPts val="0"/>
                        </a:spcBef>
                        <a:spcAft>
                          <a:spcPts val="0"/>
                        </a:spcAft>
                        <a:buNone/>
                      </a:pPr>
                      <a:r>
                        <a:rPr b="1" lang="en-US" sz="1800">
                          <a:solidFill>
                            <a:srgbClr val="695D46"/>
                          </a:solidFill>
                        </a:rPr>
                        <a:t>Accuracy</a:t>
                      </a:r>
                      <a:endParaRPr b="1" sz="1800">
                        <a:solidFill>
                          <a:srgbClr val="695D46"/>
                        </a:solidFill>
                      </a:endParaRPr>
                    </a:p>
                  </a:txBody>
                  <a:tcPr marT="9525" marB="91425" marR="9525" marL="9525" anchor="b">
                    <a:solidFill>
                      <a:srgbClr val="8FB3AD"/>
                    </a:solidFill>
                  </a:tcPr>
                </a:tc>
                <a:tc>
                  <a:txBody>
                    <a:bodyPr/>
                    <a:lstStyle/>
                    <a:p>
                      <a:pPr indent="0" lvl="0" marL="0" rtl="0" algn="ctr">
                        <a:lnSpc>
                          <a:spcPct val="115000"/>
                        </a:lnSpc>
                        <a:spcBef>
                          <a:spcPts val="0"/>
                        </a:spcBef>
                        <a:spcAft>
                          <a:spcPts val="0"/>
                        </a:spcAft>
                        <a:buNone/>
                      </a:pPr>
                      <a:r>
                        <a:rPr lang="en-US" sz="1800">
                          <a:solidFill>
                            <a:srgbClr val="695D46"/>
                          </a:solidFill>
                        </a:rPr>
                        <a:t>84.21%</a:t>
                      </a:r>
                      <a:endParaRPr sz="1800">
                        <a:solidFill>
                          <a:srgbClr val="695D46"/>
                        </a:solidFill>
                      </a:endParaRPr>
                    </a:p>
                  </a:txBody>
                  <a:tcPr marT="9525" marB="91425" marR="9525" marL="9525" anchor="b"/>
                </a:tc>
                <a:tc>
                  <a:txBody>
                    <a:bodyPr/>
                    <a:lstStyle/>
                    <a:p>
                      <a:pPr indent="0" lvl="0" marL="0" rtl="0" algn="ctr">
                        <a:lnSpc>
                          <a:spcPct val="115000"/>
                        </a:lnSpc>
                        <a:spcBef>
                          <a:spcPts val="0"/>
                        </a:spcBef>
                        <a:spcAft>
                          <a:spcPts val="0"/>
                        </a:spcAft>
                        <a:buNone/>
                      </a:pPr>
                      <a:r>
                        <a:rPr lang="en-US" sz="1800">
                          <a:solidFill>
                            <a:srgbClr val="695D46"/>
                          </a:solidFill>
                        </a:rPr>
                        <a:t>79.76%</a:t>
                      </a:r>
                      <a:endParaRPr sz="1800">
                        <a:solidFill>
                          <a:srgbClr val="695D46"/>
                        </a:solidFill>
                      </a:endParaRPr>
                    </a:p>
                  </a:txBody>
                  <a:tcPr marT="9525" marB="91425" marR="9525" marL="9525" anchor="b"/>
                </a:tc>
                <a:tc>
                  <a:txBody>
                    <a:bodyPr/>
                    <a:lstStyle/>
                    <a:p>
                      <a:pPr indent="0" lvl="0" marL="0" rtl="0" algn="ctr">
                        <a:lnSpc>
                          <a:spcPct val="115000"/>
                        </a:lnSpc>
                        <a:spcBef>
                          <a:spcPts val="0"/>
                        </a:spcBef>
                        <a:spcAft>
                          <a:spcPts val="0"/>
                        </a:spcAft>
                        <a:buNone/>
                      </a:pPr>
                      <a:r>
                        <a:rPr lang="en-US" sz="1800">
                          <a:solidFill>
                            <a:srgbClr val="695D46"/>
                          </a:solidFill>
                        </a:rPr>
                        <a:t>85.90%</a:t>
                      </a:r>
                      <a:endParaRPr sz="1800">
                        <a:solidFill>
                          <a:srgbClr val="695D46"/>
                        </a:solidFill>
                      </a:endParaRPr>
                    </a:p>
                  </a:txBody>
                  <a:tcPr marT="9525" marB="91425" marR="9525" marL="9525" anchor="b"/>
                </a:tc>
                <a:tc>
                  <a:txBody>
                    <a:bodyPr/>
                    <a:lstStyle/>
                    <a:p>
                      <a:pPr indent="0" lvl="0" marL="0" rtl="0" algn="ctr">
                        <a:lnSpc>
                          <a:spcPct val="115000"/>
                        </a:lnSpc>
                        <a:spcBef>
                          <a:spcPts val="0"/>
                        </a:spcBef>
                        <a:spcAft>
                          <a:spcPts val="0"/>
                        </a:spcAft>
                        <a:buNone/>
                      </a:pPr>
                      <a:r>
                        <a:rPr lang="en-US" sz="1800">
                          <a:solidFill>
                            <a:srgbClr val="695D46"/>
                          </a:solidFill>
                        </a:rPr>
                        <a:t>88.90%</a:t>
                      </a:r>
                      <a:endParaRPr sz="1800">
                        <a:solidFill>
                          <a:srgbClr val="695D46"/>
                        </a:solidFill>
                      </a:endParaRPr>
                    </a:p>
                  </a:txBody>
                  <a:tcPr marT="9525" marB="91425" marR="9525" marL="9525" anchor="b"/>
                </a:tc>
              </a:tr>
            </a:tbl>
          </a:graphicData>
        </a:graphic>
      </p:graphicFrame>
      <p:sp>
        <p:nvSpPr>
          <p:cNvPr id="497" name="Google Shape;497;g74a0497dcc_4_259"/>
          <p:cNvSpPr/>
          <p:nvPr/>
        </p:nvSpPr>
        <p:spPr>
          <a:xfrm>
            <a:off x="10963468" y="159654"/>
            <a:ext cx="504850" cy="1552901"/>
          </a:xfrm>
          <a:custGeom>
            <a:rect b="b" l="l" r="r" t="t"/>
            <a:pathLst>
              <a:path extrusionOk="0" h="843" w="246">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solidFill>
            <a:srgbClr val="03715B"/>
          </a:solidFill>
          <a:ln>
            <a:noFill/>
          </a:ln>
        </p:spPr>
        <p:txBody>
          <a:bodyPr anchorCtr="0" anchor="t" bIns="60825" lIns="121675" spcFirstLastPara="1" rIns="121675" wrap="square" tIns="60825">
            <a:noAutofit/>
          </a:bodyPr>
          <a:lstStyle/>
          <a:p>
            <a:pPr indent="0" lvl="0" marL="0" marR="0" rtl="0" algn="l">
              <a:spcBef>
                <a:spcPts val="0"/>
              </a:spcBef>
              <a:spcAft>
                <a:spcPts val="0"/>
              </a:spcAft>
              <a:buNone/>
            </a:pPr>
            <a:r>
              <a:t/>
            </a:r>
            <a:endParaRPr sz="3190">
              <a:solidFill>
                <a:srgbClr val="262626"/>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0"/>
                                        </p:tgtEl>
                                        <p:attrNameLst>
                                          <p:attrName>style.visibility</p:attrName>
                                        </p:attrNameLst>
                                      </p:cBhvr>
                                      <p:to>
                                        <p:strVal val="visible"/>
                                      </p:to>
                                    </p:set>
                                    <p:animEffect filter="fade" transition="in">
                                      <p:cBhvr>
                                        <p:cTn dur="1000"/>
                                        <p:tgtEl>
                                          <p:spTgt spid="4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502" name="Shape 502"/>
        <p:cNvGrpSpPr/>
        <p:nvPr/>
      </p:nvGrpSpPr>
      <p:grpSpPr>
        <a:xfrm>
          <a:off x="0" y="0"/>
          <a:ext cx="0" cy="0"/>
          <a:chOff x="0" y="0"/>
          <a:chExt cx="0" cy="0"/>
        </a:xfrm>
      </p:grpSpPr>
      <p:pic>
        <p:nvPicPr>
          <p:cNvPr id="503" name="Google Shape;503;p18"/>
          <p:cNvPicPr preferRelativeResize="0"/>
          <p:nvPr/>
        </p:nvPicPr>
        <p:blipFill rotWithShape="1">
          <a:blip r:embed="rId3">
            <a:alphaModFix/>
          </a:blip>
          <a:srcRect b="5217" l="13632" r="6709" t="9293"/>
          <a:stretch/>
        </p:blipFill>
        <p:spPr>
          <a:xfrm>
            <a:off x="261257" y="159659"/>
            <a:ext cx="949376" cy="870856"/>
          </a:xfrm>
          <a:prstGeom prst="rect">
            <a:avLst/>
          </a:prstGeom>
          <a:noFill/>
          <a:ln>
            <a:noFill/>
          </a:ln>
        </p:spPr>
      </p:pic>
      <p:sp>
        <p:nvSpPr>
          <p:cNvPr id="504" name="Google Shape;504;p18"/>
          <p:cNvSpPr txBox="1"/>
          <p:nvPr/>
        </p:nvSpPr>
        <p:spPr>
          <a:xfrm>
            <a:off x="495189" y="333477"/>
            <a:ext cx="433721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Comparison</a:t>
            </a:r>
            <a:endParaRPr b="1" sz="2800">
              <a:solidFill>
                <a:schemeClr val="lt1"/>
              </a:solidFill>
              <a:latin typeface="Microsoft Yahei"/>
              <a:ea typeface="Microsoft Yahei"/>
              <a:cs typeface="Microsoft Yahei"/>
              <a:sym typeface="Microsoft Yahei"/>
            </a:endParaRPr>
          </a:p>
        </p:txBody>
      </p:sp>
      <p:graphicFrame>
        <p:nvGraphicFramePr>
          <p:cNvPr id="505" name="Google Shape;505;p18"/>
          <p:cNvGraphicFramePr/>
          <p:nvPr/>
        </p:nvGraphicFramePr>
        <p:xfrm>
          <a:off x="1547350" y="1030525"/>
          <a:ext cx="3000000" cy="3000000"/>
        </p:xfrm>
        <a:graphic>
          <a:graphicData uri="http://schemas.openxmlformats.org/drawingml/2006/table">
            <a:tbl>
              <a:tblPr>
                <a:noFill/>
                <a:tableStyleId>{3620E28D-153A-45CC-93CB-A3BC1E92C2C1}</a:tableStyleId>
              </a:tblPr>
              <a:tblGrid>
                <a:gridCol w="1541325"/>
                <a:gridCol w="2104050"/>
                <a:gridCol w="2189675"/>
                <a:gridCol w="3119400"/>
              </a:tblGrid>
              <a:tr h="363625">
                <a:tc>
                  <a:txBody>
                    <a:bodyPr/>
                    <a:lstStyle/>
                    <a:p>
                      <a:pPr indent="0" lvl="0" marL="0" rtl="0" algn="l">
                        <a:lnSpc>
                          <a:spcPct val="115000"/>
                        </a:lnSpc>
                        <a:spcBef>
                          <a:spcPts val="0"/>
                        </a:spcBef>
                        <a:spcAft>
                          <a:spcPts val="0"/>
                        </a:spcAft>
                        <a:buNone/>
                      </a:pPr>
                      <a:r>
                        <a:t/>
                      </a:r>
                      <a:endParaRPr b="1" sz="1800">
                        <a:solidFill>
                          <a:srgbClr val="695D46"/>
                        </a:solidFill>
                        <a:latin typeface="Open Sans"/>
                        <a:ea typeface="Open Sans"/>
                        <a:cs typeface="Open Sans"/>
                        <a:sym typeface="Open Sans"/>
                      </a:endParaRPr>
                    </a:p>
                  </a:txBody>
                  <a:tcPr marT="0" marB="0" marR="0" marL="0" anchor="b">
                    <a:lnL cap="flat" cmpd="sng" w="62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b="1" lang="en-US" sz="1800">
                          <a:solidFill>
                            <a:srgbClr val="695D46"/>
                          </a:solidFill>
                          <a:latin typeface="Open Sans"/>
                          <a:ea typeface="Open Sans"/>
                          <a:cs typeface="Open Sans"/>
                          <a:sym typeface="Open Sans"/>
                        </a:rPr>
                        <a:t>Classification</a:t>
                      </a:r>
                      <a:endParaRPr b="1"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8FB3AD"/>
                    </a:solidFill>
                  </a:tcPr>
                </a:tc>
                <a:tc hMerge="1"/>
                <a:tc>
                  <a:txBody>
                    <a:bodyPr/>
                    <a:lstStyle/>
                    <a:p>
                      <a:pPr indent="0" lvl="0" marL="0" rtl="0" algn="ctr">
                        <a:lnSpc>
                          <a:spcPct val="115000"/>
                        </a:lnSpc>
                        <a:spcBef>
                          <a:spcPts val="0"/>
                        </a:spcBef>
                        <a:spcAft>
                          <a:spcPts val="0"/>
                        </a:spcAft>
                        <a:buNone/>
                      </a:pPr>
                      <a:r>
                        <a:rPr b="1" lang="en-US" sz="1800">
                          <a:solidFill>
                            <a:srgbClr val="695D46"/>
                          </a:solidFill>
                          <a:latin typeface="Open Sans"/>
                          <a:ea typeface="Open Sans"/>
                          <a:cs typeface="Open Sans"/>
                          <a:sym typeface="Open Sans"/>
                        </a:rPr>
                        <a:t>Regression</a:t>
                      </a:r>
                      <a:endParaRPr b="1"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w="6250">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8FB3AD"/>
                    </a:solidFill>
                  </a:tcPr>
                </a:tc>
              </a:tr>
              <a:tr h="363625">
                <a:tc>
                  <a:txBody>
                    <a:bodyPr/>
                    <a:lstStyle/>
                    <a:p>
                      <a:pPr indent="0" lvl="0" marL="0" rtl="0" algn="l">
                        <a:lnSpc>
                          <a:spcPct val="115000"/>
                        </a:lnSpc>
                        <a:spcBef>
                          <a:spcPts val="0"/>
                        </a:spcBef>
                        <a:spcAft>
                          <a:spcPts val="0"/>
                        </a:spcAft>
                        <a:buNone/>
                      </a:pPr>
                      <a:r>
                        <a:rPr b="1" lang="en-US" sz="1800">
                          <a:solidFill>
                            <a:srgbClr val="695D46"/>
                          </a:solidFill>
                          <a:latin typeface="Open Sans"/>
                          <a:ea typeface="Open Sans"/>
                          <a:cs typeface="Open Sans"/>
                          <a:sym typeface="Open Sans"/>
                        </a:rPr>
                        <a:t>Hand-Crafted</a:t>
                      </a:r>
                      <a:endParaRPr b="1" sz="1800">
                        <a:solidFill>
                          <a:srgbClr val="695D46"/>
                        </a:solidFill>
                        <a:latin typeface="Open Sans"/>
                        <a:ea typeface="Open Sans"/>
                        <a:cs typeface="Open Sans"/>
                        <a:sym typeface="Open Sans"/>
                      </a:endParaRPr>
                    </a:p>
                  </a:txBody>
                  <a:tcPr marT="0" marB="0" marR="0" marL="0" anchor="b">
                    <a:lnL cap="flat" cmpd="sng" w="62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b="1" lang="en-US" sz="1800">
                          <a:solidFill>
                            <a:srgbClr val="695D46"/>
                          </a:solidFill>
                          <a:latin typeface="Open Sans"/>
                          <a:ea typeface="Open Sans"/>
                          <a:cs typeface="Open Sans"/>
                          <a:sym typeface="Open Sans"/>
                        </a:rPr>
                        <a:t>Random Forest</a:t>
                      </a:r>
                      <a:endParaRPr b="1"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b="1" lang="en-US" sz="1800">
                          <a:solidFill>
                            <a:srgbClr val="695D46"/>
                          </a:solidFill>
                          <a:latin typeface="Open Sans"/>
                          <a:ea typeface="Open Sans"/>
                          <a:cs typeface="Open Sans"/>
                          <a:sym typeface="Open Sans"/>
                        </a:rPr>
                        <a:t>KNN</a:t>
                      </a:r>
                      <a:endParaRPr b="1"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B6D7A8"/>
                    </a:solidFill>
                  </a:tcPr>
                </a:tc>
                <a:tc>
                  <a:txBody>
                    <a:bodyPr/>
                    <a:lstStyle/>
                    <a:p>
                      <a:pPr indent="0" lvl="0" marL="0" rtl="0" algn="ctr">
                        <a:lnSpc>
                          <a:spcPct val="115000"/>
                        </a:lnSpc>
                        <a:spcBef>
                          <a:spcPts val="0"/>
                        </a:spcBef>
                        <a:spcAft>
                          <a:spcPts val="0"/>
                        </a:spcAft>
                        <a:buNone/>
                      </a:pPr>
                      <a:r>
                        <a:rPr b="1" lang="en-US" sz="1800">
                          <a:solidFill>
                            <a:srgbClr val="695D46"/>
                          </a:solidFill>
                          <a:latin typeface="Open Sans"/>
                          <a:ea typeface="Open Sans"/>
                          <a:cs typeface="Open Sans"/>
                          <a:sym typeface="Open Sans"/>
                        </a:rPr>
                        <a:t>Multi-linear Regression</a:t>
                      </a:r>
                      <a:endParaRPr b="1"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B6D7A8"/>
                    </a:solidFill>
                  </a:tcPr>
                </a:tc>
              </a:tr>
              <a:tr h="363625">
                <a:tc>
                  <a:txBody>
                    <a:bodyPr/>
                    <a:lstStyle/>
                    <a:p>
                      <a:pPr indent="0" lvl="0" marL="0" rtl="0" algn="l">
                        <a:lnSpc>
                          <a:spcPct val="115000"/>
                        </a:lnSpc>
                        <a:spcBef>
                          <a:spcPts val="0"/>
                        </a:spcBef>
                        <a:spcAft>
                          <a:spcPts val="0"/>
                        </a:spcAft>
                        <a:buNone/>
                      </a:pPr>
                      <a:r>
                        <a:rPr b="1" lang="en-US" sz="1800">
                          <a:solidFill>
                            <a:srgbClr val="695D46"/>
                          </a:solidFill>
                          <a:latin typeface="Open Sans"/>
                          <a:ea typeface="Open Sans"/>
                          <a:cs typeface="Open Sans"/>
                          <a:sym typeface="Open Sans"/>
                        </a:rPr>
                        <a:t>Accuracy</a:t>
                      </a:r>
                      <a:endParaRPr b="1" sz="1800">
                        <a:solidFill>
                          <a:srgbClr val="695D46"/>
                        </a:solidFill>
                        <a:latin typeface="Open Sans"/>
                        <a:ea typeface="Open Sans"/>
                        <a:cs typeface="Open Sans"/>
                        <a:sym typeface="Open Sans"/>
                      </a:endParaRPr>
                    </a:p>
                  </a:txBody>
                  <a:tcPr marT="0" marB="0" marR="0" marL="0" anchor="b">
                    <a:lnL cap="flat" cmpd="sng" w="62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695D46"/>
                          </a:solidFill>
                          <a:latin typeface="Open Sans"/>
                          <a:ea typeface="Open Sans"/>
                          <a:cs typeface="Open Sans"/>
                          <a:sym typeface="Open Sans"/>
                        </a:rPr>
                        <a:t>84.21%</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695D46"/>
                          </a:solidFill>
                          <a:latin typeface="Open Sans"/>
                          <a:ea typeface="Open Sans"/>
                          <a:cs typeface="Open Sans"/>
                          <a:sym typeface="Open Sans"/>
                        </a:rPr>
                        <a:t>79.76%</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695D46"/>
                          </a:solidFill>
                          <a:latin typeface="Open Sans"/>
                          <a:ea typeface="Open Sans"/>
                          <a:cs typeface="Open Sans"/>
                          <a:sym typeface="Open Sans"/>
                        </a:rPr>
                        <a:t>R square 0.51  RMSE 89.9</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473800">
                <a:tc>
                  <a:txBody>
                    <a:bodyPr/>
                    <a:lstStyle/>
                    <a:p>
                      <a:pPr indent="0" lvl="0" marL="0" rtl="0" algn="l">
                        <a:lnSpc>
                          <a:spcPct val="115000"/>
                        </a:lnSpc>
                        <a:spcBef>
                          <a:spcPts val="0"/>
                        </a:spcBef>
                        <a:spcAft>
                          <a:spcPts val="0"/>
                        </a:spcAft>
                        <a:buNone/>
                      </a:pPr>
                      <a:r>
                        <a:rPr b="1" lang="en-US" sz="1800">
                          <a:solidFill>
                            <a:srgbClr val="695D46"/>
                          </a:solidFill>
                          <a:latin typeface="Open Sans"/>
                          <a:ea typeface="Open Sans"/>
                          <a:cs typeface="Open Sans"/>
                          <a:sym typeface="Open Sans"/>
                        </a:rPr>
                        <a:t>DataRobot</a:t>
                      </a:r>
                      <a:endParaRPr b="1" sz="1800">
                        <a:solidFill>
                          <a:srgbClr val="695D46"/>
                        </a:solidFill>
                        <a:latin typeface="Open Sans"/>
                        <a:ea typeface="Open Sans"/>
                        <a:cs typeface="Open Sans"/>
                        <a:sym typeface="Open Sans"/>
                      </a:endParaRPr>
                    </a:p>
                  </a:txBody>
                  <a:tcPr marT="0" marB="0" marR="0" marL="0" anchor="b">
                    <a:lnL cap="flat" cmpd="sng" w="62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D9EAD3"/>
                    </a:solidFill>
                  </a:tcPr>
                </a:tc>
                <a:tc>
                  <a:txBody>
                    <a:bodyPr/>
                    <a:lstStyle/>
                    <a:p>
                      <a:pPr indent="0" lvl="0" marL="0" rtl="0" algn="ctr">
                        <a:lnSpc>
                          <a:spcPct val="115000"/>
                        </a:lnSpc>
                        <a:spcBef>
                          <a:spcPts val="0"/>
                        </a:spcBef>
                        <a:spcAft>
                          <a:spcPts val="0"/>
                        </a:spcAft>
                        <a:buNone/>
                      </a:pPr>
                      <a:r>
                        <a:rPr b="1" lang="en-US" sz="1800">
                          <a:solidFill>
                            <a:srgbClr val="695D46"/>
                          </a:solidFill>
                          <a:latin typeface="Open Sans"/>
                          <a:ea typeface="Open Sans"/>
                          <a:cs typeface="Open Sans"/>
                          <a:sym typeface="Open Sans"/>
                        </a:rPr>
                        <a:t>Random Forest</a:t>
                      </a:r>
                      <a:endParaRPr b="1"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D9EAD3"/>
                    </a:solidFill>
                  </a:tcPr>
                </a:tc>
                <a:tc>
                  <a:txBody>
                    <a:bodyPr/>
                    <a:lstStyle/>
                    <a:p>
                      <a:pPr indent="0" lvl="0" marL="0" rtl="0" algn="ctr">
                        <a:lnSpc>
                          <a:spcPct val="120000"/>
                        </a:lnSpc>
                        <a:spcBef>
                          <a:spcPts val="600"/>
                        </a:spcBef>
                        <a:spcAft>
                          <a:spcPts val="0"/>
                        </a:spcAft>
                        <a:buNone/>
                      </a:pPr>
                      <a:r>
                        <a:rPr b="1" lang="en-US" sz="1800">
                          <a:solidFill>
                            <a:srgbClr val="695D46"/>
                          </a:solidFill>
                          <a:latin typeface="Open Sans"/>
                          <a:ea typeface="Open Sans"/>
                          <a:cs typeface="Open Sans"/>
                          <a:sym typeface="Open Sans"/>
                        </a:rPr>
                        <a:t>LightGBM Tree</a:t>
                      </a:r>
                      <a:endParaRPr b="1"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D9EAD3"/>
                    </a:solidFill>
                  </a:tcPr>
                </a:tc>
                <a:tc>
                  <a:txBody>
                    <a:bodyPr/>
                    <a:lstStyle/>
                    <a:p>
                      <a:pPr indent="0" lvl="0" marL="0" rtl="0" algn="ctr">
                        <a:lnSpc>
                          <a:spcPct val="120000"/>
                        </a:lnSpc>
                        <a:spcBef>
                          <a:spcPts val="600"/>
                        </a:spcBef>
                        <a:spcAft>
                          <a:spcPts val="0"/>
                        </a:spcAft>
                        <a:buNone/>
                      </a:pPr>
                      <a:r>
                        <a:rPr b="1" lang="en-US" sz="1800">
                          <a:solidFill>
                            <a:srgbClr val="695D46"/>
                          </a:solidFill>
                          <a:latin typeface="Open Sans"/>
                          <a:ea typeface="Open Sans"/>
                          <a:cs typeface="Open Sans"/>
                          <a:sym typeface="Open Sans"/>
                        </a:rPr>
                        <a:t>LightGBM Regressor</a:t>
                      </a:r>
                      <a:endParaRPr b="1"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solidFill>
                      <a:srgbClr val="D9EAD3"/>
                    </a:solidFill>
                  </a:tcPr>
                </a:tc>
              </a:tr>
              <a:tr h="363625">
                <a:tc>
                  <a:txBody>
                    <a:bodyPr/>
                    <a:lstStyle/>
                    <a:p>
                      <a:pPr indent="0" lvl="0" marL="0" rtl="0" algn="l">
                        <a:lnSpc>
                          <a:spcPct val="115000"/>
                        </a:lnSpc>
                        <a:spcBef>
                          <a:spcPts val="0"/>
                        </a:spcBef>
                        <a:spcAft>
                          <a:spcPts val="0"/>
                        </a:spcAft>
                        <a:buNone/>
                      </a:pPr>
                      <a:r>
                        <a:rPr b="1" lang="en-US" sz="1800">
                          <a:solidFill>
                            <a:srgbClr val="695D46"/>
                          </a:solidFill>
                          <a:latin typeface="Open Sans"/>
                          <a:ea typeface="Open Sans"/>
                          <a:cs typeface="Open Sans"/>
                          <a:sym typeface="Open Sans"/>
                        </a:rPr>
                        <a:t>Accuracy</a:t>
                      </a:r>
                      <a:endParaRPr b="1" sz="1800">
                        <a:solidFill>
                          <a:srgbClr val="695D46"/>
                        </a:solidFill>
                        <a:latin typeface="Open Sans"/>
                        <a:ea typeface="Open Sans"/>
                        <a:cs typeface="Open Sans"/>
                        <a:sym typeface="Open Sans"/>
                      </a:endParaRPr>
                    </a:p>
                  </a:txBody>
                  <a:tcPr marT="0" marB="0" marR="0" marL="0" anchor="b">
                    <a:lnL cap="flat" cmpd="sng" w="6250">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695D46"/>
                          </a:solidFill>
                          <a:latin typeface="Open Sans"/>
                          <a:ea typeface="Open Sans"/>
                          <a:cs typeface="Open Sans"/>
                          <a:sym typeface="Open Sans"/>
                        </a:rPr>
                        <a:t>85.90%</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695D46"/>
                          </a:solidFill>
                          <a:latin typeface="Open Sans"/>
                          <a:ea typeface="Open Sans"/>
                          <a:cs typeface="Open Sans"/>
                          <a:sym typeface="Open Sans"/>
                        </a:rPr>
                        <a:t>88.90%</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US" sz="1800">
                          <a:solidFill>
                            <a:srgbClr val="695D46"/>
                          </a:solidFill>
                          <a:latin typeface="Open Sans"/>
                          <a:ea typeface="Open Sans"/>
                          <a:cs typeface="Open Sans"/>
                          <a:sym typeface="Open Sans"/>
                        </a:rPr>
                        <a:t>R square 0.91  RMSE 39.0</a:t>
                      </a:r>
                      <a:endParaRPr sz="1800">
                        <a:solidFill>
                          <a:srgbClr val="695D46"/>
                        </a:solidFill>
                        <a:latin typeface="Open Sans"/>
                        <a:ea typeface="Open Sans"/>
                        <a:cs typeface="Open Sans"/>
                        <a:sym typeface="Open Sans"/>
                      </a:endParaRPr>
                    </a:p>
                  </a:txBody>
                  <a:tcPr marT="0" marB="0" marR="0" marL="0" anchor="b">
                    <a:lnL cap="flat" cmpd="sng">
                      <a:solidFill>
                        <a:srgbClr val="000000"/>
                      </a:solidFill>
                      <a:prstDash val="solid"/>
                      <a:round/>
                      <a:headEnd len="sm" w="sm" type="none"/>
                      <a:tailEnd len="sm" w="sm" type="none"/>
                    </a:lnL>
                    <a:lnR cap="flat" cmpd="sng" w="6250">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250">
                      <a:solidFill>
                        <a:srgbClr val="000000"/>
                      </a:solidFill>
                      <a:prstDash val="solid"/>
                      <a:round/>
                      <a:headEnd len="sm" w="sm" type="none"/>
                      <a:tailEnd len="sm" w="sm" type="none"/>
                    </a:lnB>
                  </a:tcPr>
                </a:tc>
              </a:tr>
            </a:tbl>
          </a:graphicData>
        </a:graphic>
      </p:graphicFrame>
      <p:sp>
        <p:nvSpPr>
          <p:cNvPr id="506" name="Google Shape;506;p18"/>
          <p:cNvSpPr/>
          <p:nvPr/>
        </p:nvSpPr>
        <p:spPr>
          <a:xfrm>
            <a:off x="3159500" y="1449650"/>
            <a:ext cx="2007300" cy="1524000"/>
          </a:xfrm>
          <a:prstGeom prst="rect">
            <a:avLst/>
          </a:prstGeom>
          <a:noFill/>
          <a:ln cap="flat" cmpd="sng" w="38100">
            <a:solidFill>
              <a:srgbClr val="980000"/>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8"/>
          <p:cNvSpPr/>
          <p:nvPr/>
        </p:nvSpPr>
        <p:spPr>
          <a:xfrm>
            <a:off x="1042493" y="2121404"/>
            <a:ext cx="504850" cy="1552901"/>
          </a:xfrm>
          <a:custGeom>
            <a:rect b="b" l="l" r="r" t="t"/>
            <a:pathLst>
              <a:path extrusionOk="0" h="843" w="246">
                <a:moveTo>
                  <a:pt x="102" y="0"/>
                </a:moveTo>
                <a:cubicBezTo>
                  <a:pt x="118" y="0"/>
                  <a:pt x="144" y="16"/>
                  <a:pt x="144" y="41"/>
                </a:cubicBezTo>
                <a:cubicBezTo>
                  <a:pt x="144" y="66"/>
                  <a:pt x="142" y="77"/>
                  <a:pt x="140" y="85"/>
                </a:cubicBezTo>
                <a:cubicBezTo>
                  <a:pt x="138" y="93"/>
                  <a:pt x="136" y="92"/>
                  <a:pt x="136" y="92"/>
                </a:cubicBezTo>
                <a:cubicBezTo>
                  <a:pt x="136" y="92"/>
                  <a:pt x="136" y="109"/>
                  <a:pt x="131" y="113"/>
                </a:cubicBezTo>
                <a:cubicBezTo>
                  <a:pt x="125" y="117"/>
                  <a:pt x="124" y="119"/>
                  <a:pt x="124" y="124"/>
                </a:cubicBezTo>
                <a:cubicBezTo>
                  <a:pt x="124" y="129"/>
                  <a:pt x="127" y="133"/>
                  <a:pt x="132" y="139"/>
                </a:cubicBezTo>
                <a:cubicBezTo>
                  <a:pt x="137" y="144"/>
                  <a:pt x="157" y="150"/>
                  <a:pt x="168" y="154"/>
                </a:cubicBezTo>
                <a:cubicBezTo>
                  <a:pt x="179" y="158"/>
                  <a:pt x="188" y="165"/>
                  <a:pt x="194" y="179"/>
                </a:cubicBezTo>
                <a:cubicBezTo>
                  <a:pt x="200" y="192"/>
                  <a:pt x="209" y="209"/>
                  <a:pt x="220" y="221"/>
                </a:cubicBezTo>
                <a:cubicBezTo>
                  <a:pt x="232" y="232"/>
                  <a:pt x="246" y="251"/>
                  <a:pt x="242" y="268"/>
                </a:cubicBezTo>
                <a:cubicBezTo>
                  <a:pt x="238" y="286"/>
                  <a:pt x="213" y="299"/>
                  <a:pt x="200" y="292"/>
                </a:cubicBezTo>
                <a:cubicBezTo>
                  <a:pt x="186" y="284"/>
                  <a:pt x="181" y="284"/>
                  <a:pt x="181" y="284"/>
                </a:cubicBezTo>
                <a:cubicBezTo>
                  <a:pt x="181" y="284"/>
                  <a:pt x="190" y="322"/>
                  <a:pt x="194" y="361"/>
                </a:cubicBezTo>
                <a:cubicBezTo>
                  <a:pt x="198" y="400"/>
                  <a:pt x="209" y="437"/>
                  <a:pt x="203" y="440"/>
                </a:cubicBezTo>
                <a:cubicBezTo>
                  <a:pt x="197" y="444"/>
                  <a:pt x="188" y="448"/>
                  <a:pt x="188" y="448"/>
                </a:cubicBezTo>
                <a:cubicBezTo>
                  <a:pt x="188" y="448"/>
                  <a:pt x="186" y="502"/>
                  <a:pt x="176" y="549"/>
                </a:cubicBezTo>
                <a:cubicBezTo>
                  <a:pt x="167" y="597"/>
                  <a:pt x="163" y="618"/>
                  <a:pt x="162" y="646"/>
                </a:cubicBezTo>
                <a:cubicBezTo>
                  <a:pt x="160" y="674"/>
                  <a:pt x="157" y="695"/>
                  <a:pt x="160" y="707"/>
                </a:cubicBezTo>
                <a:cubicBezTo>
                  <a:pt x="162" y="718"/>
                  <a:pt x="179" y="742"/>
                  <a:pt x="188" y="746"/>
                </a:cubicBezTo>
                <a:cubicBezTo>
                  <a:pt x="197" y="750"/>
                  <a:pt x="214" y="750"/>
                  <a:pt x="221" y="753"/>
                </a:cubicBezTo>
                <a:cubicBezTo>
                  <a:pt x="228" y="756"/>
                  <a:pt x="233" y="765"/>
                  <a:pt x="217" y="768"/>
                </a:cubicBezTo>
                <a:cubicBezTo>
                  <a:pt x="202" y="770"/>
                  <a:pt x="172" y="766"/>
                  <a:pt x="165" y="763"/>
                </a:cubicBezTo>
                <a:cubicBezTo>
                  <a:pt x="157" y="761"/>
                  <a:pt x="146" y="755"/>
                  <a:pt x="146" y="755"/>
                </a:cubicBezTo>
                <a:cubicBezTo>
                  <a:pt x="146" y="755"/>
                  <a:pt x="149" y="765"/>
                  <a:pt x="132" y="765"/>
                </a:cubicBezTo>
                <a:cubicBezTo>
                  <a:pt x="116" y="765"/>
                  <a:pt x="112" y="763"/>
                  <a:pt x="112" y="753"/>
                </a:cubicBezTo>
                <a:cubicBezTo>
                  <a:pt x="111" y="742"/>
                  <a:pt x="112" y="728"/>
                  <a:pt x="109" y="720"/>
                </a:cubicBezTo>
                <a:cubicBezTo>
                  <a:pt x="107" y="713"/>
                  <a:pt x="119" y="693"/>
                  <a:pt x="113" y="683"/>
                </a:cubicBezTo>
                <a:cubicBezTo>
                  <a:pt x="107" y="672"/>
                  <a:pt x="101" y="645"/>
                  <a:pt x="106" y="629"/>
                </a:cubicBezTo>
                <a:cubicBezTo>
                  <a:pt x="112" y="612"/>
                  <a:pt x="104" y="596"/>
                  <a:pt x="106" y="585"/>
                </a:cubicBezTo>
                <a:cubicBezTo>
                  <a:pt x="108" y="575"/>
                  <a:pt x="111" y="561"/>
                  <a:pt x="111" y="544"/>
                </a:cubicBezTo>
                <a:cubicBezTo>
                  <a:pt x="111" y="528"/>
                  <a:pt x="110" y="516"/>
                  <a:pt x="110" y="516"/>
                </a:cubicBezTo>
                <a:cubicBezTo>
                  <a:pt x="110" y="516"/>
                  <a:pt x="98" y="577"/>
                  <a:pt x="95" y="594"/>
                </a:cubicBezTo>
                <a:cubicBezTo>
                  <a:pt x="92" y="610"/>
                  <a:pt x="87" y="668"/>
                  <a:pt x="87" y="685"/>
                </a:cubicBezTo>
                <a:cubicBezTo>
                  <a:pt x="87" y="703"/>
                  <a:pt x="74" y="727"/>
                  <a:pt x="73" y="742"/>
                </a:cubicBezTo>
                <a:cubicBezTo>
                  <a:pt x="73" y="758"/>
                  <a:pt x="72" y="767"/>
                  <a:pt x="68" y="767"/>
                </a:cubicBezTo>
                <a:cubicBezTo>
                  <a:pt x="63" y="767"/>
                  <a:pt x="72" y="785"/>
                  <a:pt x="75" y="798"/>
                </a:cubicBezTo>
                <a:cubicBezTo>
                  <a:pt x="78" y="812"/>
                  <a:pt x="87" y="843"/>
                  <a:pt x="69" y="843"/>
                </a:cubicBezTo>
                <a:cubicBezTo>
                  <a:pt x="51" y="843"/>
                  <a:pt x="31" y="835"/>
                  <a:pt x="30" y="816"/>
                </a:cubicBezTo>
                <a:cubicBezTo>
                  <a:pt x="29" y="796"/>
                  <a:pt x="32" y="780"/>
                  <a:pt x="27" y="772"/>
                </a:cubicBezTo>
                <a:cubicBezTo>
                  <a:pt x="22" y="765"/>
                  <a:pt x="21" y="748"/>
                  <a:pt x="22" y="738"/>
                </a:cubicBezTo>
                <a:cubicBezTo>
                  <a:pt x="23" y="728"/>
                  <a:pt x="19" y="712"/>
                  <a:pt x="22" y="690"/>
                </a:cubicBezTo>
                <a:cubicBezTo>
                  <a:pt x="24" y="669"/>
                  <a:pt x="24" y="634"/>
                  <a:pt x="29" y="607"/>
                </a:cubicBezTo>
                <a:cubicBezTo>
                  <a:pt x="34" y="580"/>
                  <a:pt x="36" y="539"/>
                  <a:pt x="38" y="506"/>
                </a:cubicBezTo>
                <a:cubicBezTo>
                  <a:pt x="41" y="474"/>
                  <a:pt x="43" y="458"/>
                  <a:pt x="39" y="453"/>
                </a:cubicBezTo>
                <a:cubicBezTo>
                  <a:pt x="36" y="448"/>
                  <a:pt x="18" y="443"/>
                  <a:pt x="13" y="442"/>
                </a:cubicBezTo>
                <a:cubicBezTo>
                  <a:pt x="8" y="441"/>
                  <a:pt x="19" y="407"/>
                  <a:pt x="23" y="379"/>
                </a:cubicBezTo>
                <a:cubicBezTo>
                  <a:pt x="26" y="351"/>
                  <a:pt x="33" y="334"/>
                  <a:pt x="37" y="314"/>
                </a:cubicBezTo>
                <a:cubicBezTo>
                  <a:pt x="41" y="294"/>
                  <a:pt x="41" y="285"/>
                  <a:pt x="33" y="270"/>
                </a:cubicBezTo>
                <a:cubicBezTo>
                  <a:pt x="24" y="256"/>
                  <a:pt x="14" y="247"/>
                  <a:pt x="10" y="214"/>
                </a:cubicBezTo>
                <a:cubicBezTo>
                  <a:pt x="6" y="182"/>
                  <a:pt x="0" y="160"/>
                  <a:pt x="9" y="152"/>
                </a:cubicBezTo>
                <a:cubicBezTo>
                  <a:pt x="18" y="144"/>
                  <a:pt x="34" y="149"/>
                  <a:pt x="47" y="139"/>
                </a:cubicBezTo>
                <a:cubicBezTo>
                  <a:pt x="59" y="129"/>
                  <a:pt x="61" y="117"/>
                  <a:pt x="67" y="116"/>
                </a:cubicBezTo>
                <a:cubicBezTo>
                  <a:pt x="73" y="115"/>
                  <a:pt x="74" y="114"/>
                  <a:pt x="74" y="107"/>
                </a:cubicBezTo>
                <a:cubicBezTo>
                  <a:pt x="74" y="100"/>
                  <a:pt x="72" y="93"/>
                  <a:pt x="72" y="93"/>
                </a:cubicBezTo>
                <a:cubicBezTo>
                  <a:pt x="72" y="93"/>
                  <a:pt x="63" y="87"/>
                  <a:pt x="61" y="79"/>
                </a:cubicBezTo>
                <a:cubicBezTo>
                  <a:pt x="59" y="70"/>
                  <a:pt x="58" y="48"/>
                  <a:pt x="60" y="33"/>
                </a:cubicBezTo>
                <a:cubicBezTo>
                  <a:pt x="63" y="18"/>
                  <a:pt x="76" y="0"/>
                  <a:pt x="102" y="0"/>
                </a:cubicBezTo>
                <a:close/>
              </a:path>
            </a:pathLst>
          </a:custGeom>
          <a:solidFill>
            <a:srgbClr val="03715B"/>
          </a:solidFill>
          <a:ln>
            <a:noFill/>
          </a:ln>
        </p:spPr>
        <p:txBody>
          <a:bodyPr anchorCtr="0" anchor="t" bIns="60825" lIns="121675" spcFirstLastPara="1" rIns="121675" wrap="square" tIns="60825">
            <a:noAutofit/>
          </a:bodyPr>
          <a:lstStyle/>
          <a:p>
            <a:pPr indent="0" lvl="0" marL="0" marR="0" rtl="0" algn="l">
              <a:spcBef>
                <a:spcPts val="0"/>
              </a:spcBef>
              <a:spcAft>
                <a:spcPts val="0"/>
              </a:spcAft>
              <a:buNone/>
            </a:pPr>
            <a:r>
              <a:t/>
            </a:r>
            <a:endParaRPr sz="3190">
              <a:solidFill>
                <a:srgbClr val="262626"/>
              </a:solidFill>
              <a:latin typeface="Arial"/>
              <a:ea typeface="Arial"/>
              <a:cs typeface="Arial"/>
              <a:sym typeface="Arial"/>
            </a:endParaRPr>
          </a:p>
        </p:txBody>
      </p:sp>
      <p:grpSp>
        <p:nvGrpSpPr>
          <p:cNvPr id="508" name="Google Shape;508;p18"/>
          <p:cNvGrpSpPr/>
          <p:nvPr/>
        </p:nvGrpSpPr>
        <p:grpSpPr>
          <a:xfrm>
            <a:off x="4014327" y="3290350"/>
            <a:ext cx="3889687" cy="2842700"/>
            <a:chOff x="4043670" y="2215875"/>
            <a:chExt cx="3805956" cy="2842700"/>
          </a:xfrm>
        </p:grpSpPr>
        <p:sp>
          <p:nvSpPr>
            <p:cNvPr id="509" name="Google Shape;509;p18"/>
            <p:cNvSpPr/>
            <p:nvPr/>
          </p:nvSpPr>
          <p:spPr>
            <a:xfrm rot="-5400000">
              <a:off x="6036483" y="3472950"/>
              <a:ext cx="1371600" cy="1611000"/>
            </a:xfrm>
            <a:prstGeom prst="teardrop">
              <a:avLst>
                <a:gd fmla="val 10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510" name="Google Shape;510;p18"/>
            <p:cNvSpPr/>
            <p:nvPr/>
          </p:nvSpPr>
          <p:spPr>
            <a:xfrm rot="5400000">
              <a:off x="4301340" y="2031975"/>
              <a:ext cx="1376700" cy="1744500"/>
            </a:xfrm>
            <a:prstGeom prst="teardrop">
              <a:avLst>
                <a:gd fmla="val 10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511" name="Google Shape;511;p18"/>
            <p:cNvSpPr/>
            <p:nvPr/>
          </p:nvSpPr>
          <p:spPr>
            <a:xfrm rot="-5400000">
              <a:off x="3983220" y="2902250"/>
              <a:ext cx="197100" cy="76200"/>
            </a:xfrm>
            <a:prstGeom prst="triangle">
              <a:avLst>
                <a:gd fmla="val 5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512" name="Google Shape;512;p18"/>
            <p:cNvSpPr/>
            <p:nvPr/>
          </p:nvSpPr>
          <p:spPr>
            <a:xfrm rot="5400000">
              <a:off x="7712976" y="4604293"/>
              <a:ext cx="197100" cy="76200"/>
            </a:xfrm>
            <a:prstGeom prst="triangle">
              <a:avLst>
                <a:gd fmla="val 50000"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200">
                <a:solidFill>
                  <a:srgbClr val="FFFFFF"/>
                </a:solidFill>
                <a:latin typeface="Arial"/>
                <a:ea typeface="Arial"/>
                <a:cs typeface="Arial"/>
                <a:sym typeface="Arial"/>
              </a:endParaRPr>
            </a:p>
          </p:txBody>
        </p:sp>
        <p:sp>
          <p:nvSpPr>
            <p:cNvPr id="513" name="Google Shape;513;p18"/>
            <p:cNvSpPr txBox="1"/>
            <p:nvPr/>
          </p:nvSpPr>
          <p:spPr>
            <a:xfrm>
              <a:off x="4126177" y="2761925"/>
              <a:ext cx="1744500" cy="870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a:solidFill>
                    <a:srgbClr val="FFFFFF"/>
                  </a:solidFill>
                </a:rPr>
                <a:t>Hand-crafted</a:t>
              </a:r>
              <a:endParaRPr b="1" i="1" sz="2000">
                <a:solidFill>
                  <a:srgbClr val="FFFFFF"/>
                </a:solidFill>
                <a:latin typeface="Arial"/>
                <a:ea typeface="Arial"/>
                <a:cs typeface="Arial"/>
                <a:sym typeface="Arial"/>
              </a:endParaRPr>
            </a:p>
          </p:txBody>
        </p:sp>
        <p:sp>
          <p:nvSpPr>
            <p:cNvPr id="514" name="Google Shape;514;p18"/>
            <p:cNvSpPr txBox="1"/>
            <p:nvPr/>
          </p:nvSpPr>
          <p:spPr>
            <a:xfrm>
              <a:off x="5926523" y="2835497"/>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sp>
          <p:nvSpPr>
            <p:cNvPr id="515" name="Google Shape;515;p18"/>
            <p:cNvSpPr txBox="1"/>
            <p:nvPr/>
          </p:nvSpPr>
          <p:spPr>
            <a:xfrm>
              <a:off x="5134907" y="3782856"/>
              <a:ext cx="705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i="1" sz="6000">
                <a:solidFill>
                  <a:srgbClr val="FFFFFF"/>
                </a:solidFill>
                <a:latin typeface="Arial"/>
                <a:ea typeface="Arial"/>
                <a:cs typeface="Arial"/>
                <a:sym typeface="Arial"/>
              </a:endParaRPr>
            </a:p>
          </p:txBody>
        </p:sp>
        <p:sp>
          <p:nvSpPr>
            <p:cNvPr id="516" name="Google Shape;516;p18"/>
            <p:cNvSpPr txBox="1"/>
            <p:nvPr/>
          </p:nvSpPr>
          <p:spPr>
            <a:xfrm>
              <a:off x="5984660" y="4042775"/>
              <a:ext cx="16449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2000">
                  <a:solidFill>
                    <a:srgbClr val="FFFFFF"/>
                  </a:solidFill>
                </a:rPr>
                <a:t>DataRobot</a:t>
              </a:r>
              <a:endParaRPr b="1" i="1" sz="2000">
                <a:solidFill>
                  <a:srgbClr val="FFFFFF"/>
                </a:solidFill>
              </a:endParaRPr>
            </a:p>
          </p:txBody>
        </p:sp>
      </p:grpSp>
      <p:grpSp>
        <p:nvGrpSpPr>
          <p:cNvPr id="517" name="Google Shape;517;p18"/>
          <p:cNvGrpSpPr/>
          <p:nvPr/>
        </p:nvGrpSpPr>
        <p:grpSpPr>
          <a:xfrm>
            <a:off x="7512334" y="3208725"/>
            <a:ext cx="4337127" cy="1625213"/>
            <a:chOff x="7512475" y="3208688"/>
            <a:chExt cx="3889800" cy="1625213"/>
          </a:xfrm>
        </p:grpSpPr>
        <p:sp>
          <p:nvSpPr>
            <p:cNvPr id="518" name="Google Shape;518;p18"/>
            <p:cNvSpPr txBox="1"/>
            <p:nvPr/>
          </p:nvSpPr>
          <p:spPr>
            <a:xfrm>
              <a:off x="7531075" y="3753150"/>
              <a:ext cx="38712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Efficient, user friendly, run many models at the same time</a:t>
              </a:r>
              <a:endParaRPr/>
            </a:p>
          </p:txBody>
        </p:sp>
        <p:sp>
          <p:nvSpPr>
            <p:cNvPr id="519" name="Google Shape;519;p18"/>
            <p:cNvSpPr txBox="1"/>
            <p:nvPr/>
          </p:nvSpPr>
          <p:spPr>
            <a:xfrm>
              <a:off x="7512475" y="4310700"/>
              <a:ext cx="38712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Easy to tune parameters and rerun the models</a:t>
              </a:r>
              <a:endParaRPr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Good </a:t>
              </a:r>
              <a:r>
                <a:rPr lang="en-US" sz="1500">
                  <a:solidFill>
                    <a:srgbClr val="445469"/>
                  </a:solidFill>
                  <a:latin typeface="Microsoft Yahei"/>
                  <a:ea typeface="Microsoft Yahei"/>
                  <a:cs typeface="Microsoft Yahei"/>
                  <a:sym typeface="Microsoft Yahei"/>
                </a:rPr>
                <a:t>evaluation</a:t>
              </a:r>
              <a:r>
                <a:rPr lang="en-US" sz="1500">
                  <a:solidFill>
                    <a:srgbClr val="445469"/>
                  </a:solidFill>
                  <a:latin typeface="Microsoft Yahei"/>
                  <a:ea typeface="Microsoft Yahei"/>
                  <a:cs typeface="Microsoft Yahei"/>
                  <a:sym typeface="Microsoft Yahei"/>
                </a:rPr>
                <a:t> </a:t>
              </a:r>
              <a:r>
                <a:rPr lang="en-US" sz="1500">
                  <a:solidFill>
                    <a:srgbClr val="445469"/>
                  </a:solidFill>
                  <a:latin typeface="Microsoft Yahei"/>
                  <a:ea typeface="Microsoft Yahei"/>
                  <a:cs typeface="Microsoft Yahei"/>
                  <a:sym typeface="Microsoft Yahei"/>
                </a:rPr>
                <a:t>dashboard</a:t>
              </a:r>
              <a:endParaRPr sz="1500">
                <a:solidFill>
                  <a:srgbClr val="445469"/>
                </a:solidFill>
                <a:latin typeface="Microsoft Yahei"/>
                <a:ea typeface="Microsoft Yahei"/>
                <a:cs typeface="Microsoft Yahei"/>
                <a:sym typeface="Microsoft Yahei"/>
              </a:endParaRPr>
            </a:p>
          </p:txBody>
        </p:sp>
        <p:sp>
          <p:nvSpPr>
            <p:cNvPr id="520" name="Google Shape;520;p18"/>
            <p:cNvSpPr txBox="1"/>
            <p:nvPr/>
          </p:nvSpPr>
          <p:spPr>
            <a:xfrm>
              <a:off x="7531075" y="3208688"/>
              <a:ext cx="38712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High accuracy</a:t>
              </a:r>
              <a:endParaRPr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Convenient for feature engineering</a:t>
              </a:r>
              <a:endParaRPr sz="1500">
                <a:solidFill>
                  <a:srgbClr val="445469"/>
                </a:solidFill>
                <a:latin typeface="Microsoft Yahei"/>
                <a:ea typeface="Microsoft Yahei"/>
                <a:cs typeface="Microsoft Yahei"/>
                <a:sym typeface="Microsoft Yahei"/>
              </a:endParaRPr>
            </a:p>
          </p:txBody>
        </p:sp>
      </p:grpSp>
      <p:sp>
        <p:nvSpPr>
          <p:cNvPr id="521" name="Google Shape;521;p18"/>
          <p:cNvSpPr txBox="1"/>
          <p:nvPr/>
        </p:nvSpPr>
        <p:spPr>
          <a:xfrm>
            <a:off x="7512475" y="5609850"/>
            <a:ext cx="38712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980000"/>
              </a:buClr>
              <a:buSzPts val="1500"/>
              <a:buFont typeface="Microsoft Yahei"/>
              <a:buChar char="●"/>
            </a:pPr>
            <a:r>
              <a:rPr lang="en-US" sz="1500">
                <a:solidFill>
                  <a:srgbClr val="980000"/>
                </a:solidFill>
                <a:latin typeface="Microsoft Yahei"/>
                <a:ea typeface="Microsoft Yahei"/>
                <a:cs typeface="Microsoft Yahei"/>
                <a:sym typeface="Microsoft Yahei"/>
              </a:rPr>
              <a:t>Not </a:t>
            </a:r>
            <a:r>
              <a:rPr lang="en-US" sz="1500">
                <a:solidFill>
                  <a:srgbClr val="980000"/>
                </a:solidFill>
                <a:latin typeface="Microsoft Yahei"/>
                <a:ea typeface="Microsoft Yahei"/>
                <a:cs typeface="Microsoft Yahei"/>
                <a:sym typeface="Microsoft Yahei"/>
              </a:rPr>
              <a:t>convenient for data wrangling </a:t>
            </a:r>
            <a:endParaRPr sz="1500">
              <a:solidFill>
                <a:srgbClr val="980000"/>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980000"/>
              </a:buClr>
              <a:buSzPts val="1500"/>
              <a:buFont typeface="Microsoft Yahei"/>
              <a:buChar char="●"/>
            </a:pPr>
            <a:r>
              <a:rPr lang="en-US" sz="1500">
                <a:solidFill>
                  <a:srgbClr val="980000"/>
                </a:solidFill>
                <a:latin typeface="Microsoft Yahei"/>
                <a:ea typeface="Microsoft Yahei"/>
                <a:cs typeface="Microsoft Yahei"/>
                <a:sym typeface="Microsoft Yahei"/>
              </a:rPr>
              <a:t>Limited application to unsupervise learning </a:t>
            </a:r>
            <a:endParaRPr sz="1500">
              <a:solidFill>
                <a:srgbClr val="980000"/>
              </a:solidFill>
              <a:latin typeface="Microsoft Yahei"/>
              <a:ea typeface="Microsoft Yahei"/>
              <a:cs typeface="Microsoft Yahei"/>
              <a:sym typeface="Microsoft Yahei"/>
            </a:endParaRPr>
          </a:p>
        </p:txBody>
      </p:sp>
      <p:sp>
        <p:nvSpPr>
          <p:cNvPr id="522" name="Google Shape;522;p18"/>
          <p:cNvSpPr txBox="1"/>
          <p:nvPr/>
        </p:nvSpPr>
        <p:spPr>
          <a:xfrm>
            <a:off x="728200" y="3948300"/>
            <a:ext cx="3871200" cy="523200"/>
          </a:xfrm>
          <a:prstGeom prst="rect">
            <a:avLst/>
          </a:prstGeom>
          <a:noFill/>
          <a:ln>
            <a:noFill/>
          </a:ln>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More feasible</a:t>
            </a:r>
            <a:endParaRPr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Can get control of each step</a:t>
            </a:r>
            <a:endParaRPr sz="1500">
              <a:solidFill>
                <a:srgbClr val="445469"/>
              </a:solidFill>
              <a:latin typeface="Microsoft Yahei"/>
              <a:ea typeface="Microsoft Yahei"/>
              <a:cs typeface="Microsoft Yahei"/>
              <a:sym typeface="Microsoft Yahei"/>
            </a:endParaRPr>
          </a:p>
          <a:p>
            <a:pPr indent="-323850" lvl="0" marL="457200" rtl="0" algn="l">
              <a:lnSpc>
                <a:spcPct val="120000"/>
              </a:lnSpc>
              <a:spcBef>
                <a:spcPts val="0"/>
              </a:spcBef>
              <a:spcAft>
                <a:spcPts val="0"/>
              </a:spcAft>
              <a:buClr>
                <a:srgbClr val="445469"/>
              </a:buClr>
              <a:buSzPts val="1500"/>
              <a:buFont typeface="Microsoft Yahei"/>
              <a:buChar char="●"/>
            </a:pPr>
            <a:r>
              <a:rPr lang="en-US" sz="1500">
                <a:solidFill>
                  <a:srgbClr val="445469"/>
                </a:solidFill>
                <a:latin typeface="Microsoft Yahei"/>
                <a:ea typeface="Microsoft Yahei"/>
                <a:cs typeface="Microsoft Yahei"/>
                <a:sym typeface="Microsoft Yahei"/>
              </a:rPr>
              <a:t>Better understand of the comprehensive process</a:t>
            </a:r>
            <a:endParaRPr sz="1500">
              <a:solidFill>
                <a:srgbClr val="445469"/>
              </a:solidFill>
              <a:latin typeface="Microsoft Yahei"/>
              <a:ea typeface="Microsoft Yahei"/>
              <a:cs typeface="Microsoft Yahei"/>
              <a:sym typeface="Microsoft Yahei"/>
            </a:endParaRPr>
          </a:p>
        </p:txBody>
      </p:sp>
      <p:sp>
        <p:nvSpPr>
          <p:cNvPr id="523" name="Google Shape;523;p18"/>
          <p:cNvSpPr/>
          <p:nvPr/>
        </p:nvSpPr>
        <p:spPr>
          <a:xfrm>
            <a:off x="5352575" y="2137325"/>
            <a:ext cx="1877100" cy="457800"/>
          </a:xfrm>
          <a:prstGeom prst="ellipse">
            <a:avLst/>
          </a:prstGeom>
          <a:noFill/>
          <a:ln cap="flat" cmpd="sng" w="38100">
            <a:solidFill>
              <a:srgbClr val="146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8"/>
          <p:cNvSpPr/>
          <p:nvPr/>
        </p:nvSpPr>
        <p:spPr>
          <a:xfrm>
            <a:off x="7333775" y="2137325"/>
            <a:ext cx="1877100" cy="457800"/>
          </a:xfrm>
          <a:prstGeom prst="ellipse">
            <a:avLst/>
          </a:prstGeom>
          <a:noFill/>
          <a:ln cap="flat" cmpd="sng" w="38100">
            <a:solidFill>
              <a:srgbClr val="1461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8"/>
          <p:cNvSpPr/>
          <p:nvPr/>
        </p:nvSpPr>
        <p:spPr>
          <a:xfrm>
            <a:off x="1800925" y="96650"/>
            <a:ext cx="3382500" cy="3559200"/>
          </a:xfrm>
          <a:prstGeom prst="smileyFace">
            <a:avLst>
              <a:gd fmla="val 4653" name="adj"/>
            </a:avLst>
          </a:prstGeom>
          <a:noFill/>
          <a:ln cap="flat" cmpd="sng" w="38100">
            <a:solidFill>
              <a:srgbClr val="03715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6" name="Google Shape;526;p18"/>
          <p:cNvPicPr preferRelativeResize="0"/>
          <p:nvPr/>
        </p:nvPicPr>
        <p:blipFill rotWithShape="1">
          <a:blip r:embed="rId4">
            <a:alphaModFix/>
          </a:blip>
          <a:srcRect b="29908" l="8820" r="8047" t="36945"/>
          <a:stretch/>
        </p:blipFill>
        <p:spPr>
          <a:xfrm>
            <a:off x="1940225" y="1072925"/>
            <a:ext cx="3131321" cy="523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5"/>
                                        </p:tgtEl>
                                        <p:attrNameLst>
                                          <p:attrName>style.visibility</p:attrName>
                                        </p:attrNameLst>
                                      </p:cBhvr>
                                      <p:to>
                                        <p:strVal val="visible"/>
                                      </p:to>
                                    </p:set>
                                    <p:animEffect filter="fade" transition="in">
                                      <p:cBhvr>
                                        <p:cTn dur="1000"/>
                                        <p:tgtEl>
                                          <p:spTgt spid="5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1000"/>
                                        <p:tgtEl>
                                          <p:spTgt spid="5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25"/>
                                        </p:tgtEl>
                                        <p:attrNameLst>
                                          <p:attrName>style.visibility</p:attrName>
                                        </p:attrNameLst>
                                      </p:cBhvr>
                                      <p:to>
                                        <p:strVal val="visible"/>
                                      </p:to>
                                    </p:set>
                                    <p:anim calcmode="lin" valueType="num">
                                      <p:cBhvr additive="base">
                                        <p:cTn dur="1000"/>
                                        <p:tgtEl>
                                          <p:spTgt spid="525"/>
                                        </p:tgtEl>
                                        <p:attrNameLst>
                                          <p:attrName>ppt_w</p:attrName>
                                        </p:attrNameLst>
                                      </p:cBhvr>
                                      <p:tavLst>
                                        <p:tav fmla="" tm="0">
                                          <p:val>
                                            <p:strVal val="0"/>
                                          </p:val>
                                        </p:tav>
                                        <p:tav fmla="" tm="100000">
                                          <p:val>
                                            <p:strVal val="#ppt_w"/>
                                          </p:val>
                                        </p:tav>
                                      </p:tavLst>
                                    </p:anim>
                                    <p:anim calcmode="lin" valueType="num">
                                      <p:cBhvr additive="base">
                                        <p:cTn dur="1000"/>
                                        <p:tgtEl>
                                          <p:spTgt spid="525"/>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10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3"/>
                                        </p:tgtEl>
                                        <p:attrNameLst>
                                          <p:attrName>style.visibility</p:attrName>
                                        </p:attrNameLst>
                                      </p:cBhvr>
                                      <p:to>
                                        <p:strVal val="visible"/>
                                      </p:to>
                                    </p:set>
                                    <p:animEffect filter="fade" transition="in">
                                      <p:cBhvr>
                                        <p:cTn dur="1000"/>
                                        <p:tgtEl>
                                          <p:spTgt spid="5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1000"/>
                                        <p:tgtEl>
                                          <p:spTgt spid="5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10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1"/>
                                        </p:tgtEl>
                                        <p:attrNameLst>
                                          <p:attrName>style.visibility</p:attrName>
                                        </p:attrNameLst>
                                      </p:cBhvr>
                                      <p:to>
                                        <p:strVal val="visible"/>
                                      </p:to>
                                    </p:set>
                                    <p:animEffect filter="fade" transition="in">
                                      <p:cBhvr>
                                        <p:cTn dur="1000"/>
                                        <p:tgtEl>
                                          <p:spTgt spid="5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1000"/>
                                        <p:tgtEl>
                                          <p:spTgt spid="5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531" name="Shape 531"/>
        <p:cNvGrpSpPr/>
        <p:nvPr/>
      </p:nvGrpSpPr>
      <p:grpSpPr>
        <a:xfrm>
          <a:off x="0" y="0"/>
          <a:ext cx="0" cy="0"/>
          <a:chOff x="0" y="0"/>
          <a:chExt cx="0" cy="0"/>
        </a:xfrm>
      </p:grpSpPr>
      <p:grpSp>
        <p:nvGrpSpPr>
          <p:cNvPr id="532" name="Google Shape;532;p24"/>
          <p:cNvGrpSpPr/>
          <p:nvPr/>
        </p:nvGrpSpPr>
        <p:grpSpPr>
          <a:xfrm>
            <a:off x="-422711" y="571194"/>
            <a:ext cx="6068183" cy="5664471"/>
            <a:chOff x="2496157" y="237388"/>
            <a:chExt cx="6822016" cy="6383222"/>
          </a:xfrm>
        </p:grpSpPr>
        <p:pic>
          <p:nvPicPr>
            <p:cNvPr id="533" name="Google Shape;533;p24"/>
            <p:cNvPicPr preferRelativeResize="0"/>
            <p:nvPr/>
          </p:nvPicPr>
          <p:blipFill rotWithShape="1">
            <a:blip r:embed="rId3">
              <a:alphaModFix/>
            </a:blip>
            <a:srcRect b="0" l="0" r="0" t="0"/>
            <a:stretch/>
          </p:blipFill>
          <p:spPr>
            <a:xfrm>
              <a:off x="2499730" y="237388"/>
              <a:ext cx="6818443" cy="6383222"/>
            </a:xfrm>
            <a:prstGeom prst="rect">
              <a:avLst/>
            </a:prstGeom>
            <a:noFill/>
            <a:ln>
              <a:noFill/>
            </a:ln>
          </p:spPr>
        </p:pic>
        <p:pic>
          <p:nvPicPr>
            <p:cNvPr id="534" name="Google Shape;534;p24"/>
            <p:cNvPicPr preferRelativeResize="0"/>
            <p:nvPr/>
          </p:nvPicPr>
          <p:blipFill rotWithShape="1">
            <a:blip r:embed="rId4">
              <a:alphaModFix/>
            </a:blip>
            <a:srcRect b="0" l="0" r="0" t="0"/>
            <a:stretch/>
          </p:blipFill>
          <p:spPr>
            <a:xfrm>
              <a:off x="2496157" y="237388"/>
              <a:ext cx="6822014" cy="6383064"/>
            </a:xfrm>
            <a:prstGeom prst="rect">
              <a:avLst/>
            </a:prstGeom>
            <a:noFill/>
            <a:ln>
              <a:noFill/>
            </a:ln>
          </p:spPr>
        </p:pic>
      </p:grpSp>
      <p:grpSp>
        <p:nvGrpSpPr>
          <p:cNvPr id="535" name="Google Shape;535;p24"/>
          <p:cNvGrpSpPr/>
          <p:nvPr/>
        </p:nvGrpSpPr>
        <p:grpSpPr>
          <a:xfrm>
            <a:off x="346734" y="829931"/>
            <a:ext cx="5144671" cy="5197159"/>
            <a:chOff x="346734" y="829931"/>
            <a:chExt cx="5144671" cy="5197159"/>
          </a:xfrm>
        </p:grpSpPr>
        <p:pic>
          <p:nvPicPr>
            <p:cNvPr id="536" name="Google Shape;536;p24"/>
            <p:cNvPicPr preferRelativeResize="0"/>
            <p:nvPr/>
          </p:nvPicPr>
          <p:blipFill rotWithShape="1">
            <a:blip r:embed="rId5">
              <a:alphaModFix/>
            </a:blip>
            <a:srcRect b="0" l="0" r="0" t="0"/>
            <a:stretch/>
          </p:blipFill>
          <p:spPr>
            <a:xfrm>
              <a:off x="346734" y="829931"/>
              <a:ext cx="5144671" cy="5197159"/>
            </a:xfrm>
            <a:prstGeom prst="rect">
              <a:avLst/>
            </a:prstGeom>
            <a:noFill/>
            <a:ln>
              <a:noFill/>
            </a:ln>
          </p:spPr>
        </p:pic>
        <p:sp>
          <p:nvSpPr>
            <p:cNvPr id="537" name="Google Shape;537;p24"/>
            <p:cNvSpPr txBox="1"/>
            <p:nvPr/>
          </p:nvSpPr>
          <p:spPr>
            <a:xfrm>
              <a:off x="1450931" y="2161083"/>
              <a:ext cx="3845100" cy="264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600">
                  <a:solidFill>
                    <a:schemeClr val="lt1"/>
                  </a:solidFill>
                  <a:latin typeface="Microsoft Yahei"/>
                  <a:ea typeface="Microsoft Yahei"/>
                  <a:cs typeface="Microsoft Yahei"/>
                  <a:sym typeface="Microsoft Yahei"/>
                </a:rPr>
                <a:t>04</a:t>
              </a:r>
              <a:endParaRPr b="1" sz="16600">
                <a:solidFill>
                  <a:schemeClr val="lt1"/>
                </a:solidFill>
                <a:latin typeface="Microsoft Yahei"/>
                <a:ea typeface="Microsoft Yahei"/>
                <a:cs typeface="Microsoft Yahei"/>
                <a:sym typeface="Microsoft Yahei"/>
              </a:endParaRPr>
            </a:p>
          </p:txBody>
        </p:sp>
      </p:grpSp>
      <p:grpSp>
        <p:nvGrpSpPr>
          <p:cNvPr id="538" name="Google Shape;538;p24"/>
          <p:cNvGrpSpPr/>
          <p:nvPr/>
        </p:nvGrpSpPr>
        <p:grpSpPr>
          <a:xfrm>
            <a:off x="6465158" y="3181250"/>
            <a:ext cx="5726700" cy="2189750"/>
            <a:chOff x="6400083" y="2708275"/>
            <a:chExt cx="5726700" cy="2189750"/>
          </a:xfrm>
        </p:grpSpPr>
        <p:grpSp>
          <p:nvGrpSpPr>
            <p:cNvPr id="539" name="Google Shape;539;p24"/>
            <p:cNvGrpSpPr/>
            <p:nvPr/>
          </p:nvGrpSpPr>
          <p:grpSpPr>
            <a:xfrm>
              <a:off x="6888166" y="2839781"/>
              <a:ext cx="4915119" cy="888350"/>
              <a:chOff x="322457" y="3925650"/>
              <a:chExt cx="4915610" cy="888617"/>
            </a:xfrm>
          </p:grpSpPr>
          <p:sp>
            <p:nvSpPr>
              <p:cNvPr id="540" name="Google Shape;540;p24"/>
              <p:cNvSpPr txBox="1"/>
              <p:nvPr/>
            </p:nvSpPr>
            <p:spPr>
              <a:xfrm>
                <a:off x="1213567" y="3925650"/>
                <a:ext cx="4024500" cy="6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600">
                    <a:solidFill>
                      <a:srgbClr val="595959"/>
                    </a:solidFill>
                    <a:latin typeface="Microsoft Yahei"/>
                    <a:ea typeface="Microsoft Yahei"/>
                    <a:cs typeface="Microsoft Yahei"/>
                    <a:sym typeface="Microsoft Yahei"/>
                  </a:rPr>
                  <a:t>Conclusions &amp; Insights</a:t>
                </a:r>
                <a:endParaRPr b="1" sz="3600">
                  <a:solidFill>
                    <a:srgbClr val="595959"/>
                  </a:solidFill>
                  <a:latin typeface="Microsoft Yahei"/>
                  <a:ea typeface="Microsoft Yahei"/>
                  <a:cs typeface="Microsoft Yahei"/>
                  <a:sym typeface="Microsoft Yahei"/>
                </a:endParaRPr>
              </a:p>
            </p:txBody>
          </p:sp>
          <p:grpSp>
            <p:nvGrpSpPr>
              <p:cNvPr id="541" name="Google Shape;541;p24"/>
              <p:cNvGrpSpPr/>
              <p:nvPr/>
            </p:nvGrpSpPr>
            <p:grpSpPr>
              <a:xfrm>
                <a:off x="322457" y="4202394"/>
                <a:ext cx="659274" cy="611873"/>
                <a:chOff x="2680724" y="3949312"/>
                <a:chExt cx="864508" cy="802351"/>
              </a:xfrm>
            </p:grpSpPr>
            <p:sp>
              <p:nvSpPr>
                <p:cNvPr id="542" name="Google Shape;542;p24"/>
                <p:cNvSpPr/>
                <p:nvPr/>
              </p:nvSpPr>
              <p:spPr>
                <a:xfrm>
                  <a:off x="2711951" y="3949312"/>
                  <a:ext cx="833282" cy="802351"/>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0E35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543" name="Google Shape;543;p24"/>
                <p:cNvSpPr/>
                <p:nvPr/>
              </p:nvSpPr>
              <p:spPr>
                <a:xfrm>
                  <a:off x="2680724" y="3959723"/>
                  <a:ext cx="863554" cy="700104"/>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8FB3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grpSp>
        <p:sp>
          <p:nvSpPr>
            <p:cNvPr id="544" name="Google Shape;544;p24"/>
            <p:cNvSpPr/>
            <p:nvPr/>
          </p:nvSpPr>
          <p:spPr>
            <a:xfrm>
              <a:off x="6672263" y="2708275"/>
              <a:ext cx="5289600" cy="1368300"/>
            </a:xfrm>
            <a:prstGeom prst="frame">
              <a:avLst>
                <a:gd fmla="val 1900" name="adj1"/>
              </a:avLst>
            </a:prstGeom>
            <a:gradFill>
              <a:gsLst>
                <a:gs pos="0">
                  <a:srgbClr val="F47508"/>
                </a:gs>
                <a:gs pos="25000">
                  <a:srgbClr val="00D5B5"/>
                </a:gs>
                <a:gs pos="49000">
                  <a:srgbClr val="F47508"/>
                </a:gs>
                <a:gs pos="72000">
                  <a:srgbClr val="0089AB"/>
                </a:gs>
                <a:gs pos="94000">
                  <a:srgbClr val="FEA300"/>
                </a:gs>
                <a:gs pos="100000">
                  <a:srgbClr val="FEA300"/>
                </a:gs>
              </a:gsLst>
              <a:lin ang="840013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45" name="Google Shape;545;p24"/>
            <p:cNvSpPr/>
            <p:nvPr/>
          </p:nvSpPr>
          <p:spPr>
            <a:xfrm>
              <a:off x="6400083" y="4467225"/>
              <a:ext cx="5726700" cy="4308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750"/>
                                        <p:tgtEl>
                                          <p:spTgt spid="535"/>
                                        </p:tgtEl>
                                      </p:cBhvr>
                                    </p:animEffect>
                                  </p:childTnLst>
                                </p:cTn>
                              </p:par>
                            </p:childTnLst>
                          </p:cTn>
                        </p:par>
                        <p:par>
                          <p:cTn fill="hold">
                            <p:stCondLst>
                              <p:cond delay="1750"/>
                            </p:stCondLst>
                            <p:childTnLst>
                              <p:par>
                                <p:cTn fill="hold" nodeType="afterEffect" presetClass="entr" presetID="2" presetSubtype="2">
                                  <p:stCondLst>
                                    <p:cond delay="0"/>
                                  </p:stCondLst>
                                  <p:childTnLst>
                                    <p:set>
                                      <p:cBhvr>
                                        <p:cTn dur="1" fill="hold">
                                          <p:stCondLst>
                                            <p:cond delay="0"/>
                                          </p:stCondLst>
                                        </p:cTn>
                                        <p:tgtEl>
                                          <p:spTgt spid="538"/>
                                        </p:tgtEl>
                                        <p:attrNameLst>
                                          <p:attrName>style.visibility</p:attrName>
                                        </p:attrNameLst>
                                      </p:cBhvr>
                                      <p:to>
                                        <p:strVal val="visible"/>
                                      </p:to>
                                    </p:set>
                                    <p:anim calcmode="lin" valueType="num">
                                      <p:cBhvr additive="base">
                                        <p:cTn dur="500"/>
                                        <p:tgtEl>
                                          <p:spTgt spid="53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550" name="Shape 550"/>
        <p:cNvGrpSpPr/>
        <p:nvPr/>
      </p:nvGrpSpPr>
      <p:grpSpPr>
        <a:xfrm>
          <a:off x="0" y="0"/>
          <a:ext cx="0" cy="0"/>
          <a:chOff x="0" y="0"/>
          <a:chExt cx="0" cy="0"/>
        </a:xfrm>
      </p:grpSpPr>
      <p:pic>
        <p:nvPicPr>
          <p:cNvPr id="551" name="Google Shape;551;p29"/>
          <p:cNvPicPr preferRelativeResize="0"/>
          <p:nvPr/>
        </p:nvPicPr>
        <p:blipFill rotWithShape="1">
          <a:blip r:embed="rId3">
            <a:alphaModFix/>
          </a:blip>
          <a:srcRect b="5217" l="13632" r="6709" t="9293"/>
          <a:stretch/>
        </p:blipFill>
        <p:spPr>
          <a:xfrm>
            <a:off x="261257" y="159659"/>
            <a:ext cx="949376" cy="870856"/>
          </a:xfrm>
          <a:prstGeom prst="rect">
            <a:avLst/>
          </a:prstGeom>
          <a:noFill/>
          <a:ln>
            <a:noFill/>
          </a:ln>
        </p:spPr>
      </p:pic>
      <p:sp>
        <p:nvSpPr>
          <p:cNvPr id="552" name="Google Shape;552;p29"/>
          <p:cNvSpPr txBox="1"/>
          <p:nvPr/>
        </p:nvSpPr>
        <p:spPr>
          <a:xfrm>
            <a:off x="495200" y="333475"/>
            <a:ext cx="72870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800">
                <a:solidFill>
                  <a:schemeClr val="lt1"/>
                </a:solidFill>
                <a:latin typeface="Microsoft Yahei"/>
                <a:ea typeface="Microsoft Yahei"/>
                <a:cs typeface="Microsoft Yahei"/>
                <a:sym typeface="Microsoft Yahei"/>
              </a:rPr>
              <a:t>Seasonality in energy production</a:t>
            </a:r>
            <a:endParaRPr b="1" sz="2800">
              <a:solidFill>
                <a:schemeClr val="lt1"/>
              </a:solidFill>
              <a:latin typeface="Microsoft Yahei"/>
              <a:ea typeface="Microsoft Yahei"/>
              <a:cs typeface="Microsoft Yahei"/>
              <a:sym typeface="Microsoft Yahei"/>
            </a:endParaRPr>
          </a:p>
        </p:txBody>
      </p:sp>
      <p:pic>
        <p:nvPicPr>
          <p:cNvPr id="553" name="Google Shape;553;p29"/>
          <p:cNvPicPr preferRelativeResize="0"/>
          <p:nvPr/>
        </p:nvPicPr>
        <p:blipFill>
          <a:blip r:embed="rId4">
            <a:alphaModFix/>
          </a:blip>
          <a:stretch>
            <a:fillRect/>
          </a:stretch>
        </p:blipFill>
        <p:spPr>
          <a:xfrm>
            <a:off x="441600" y="2428625"/>
            <a:ext cx="10749052" cy="1617400"/>
          </a:xfrm>
          <a:prstGeom prst="rect">
            <a:avLst/>
          </a:prstGeom>
          <a:noFill/>
          <a:ln>
            <a:noFill/>
          </a:ln>
        </p:spPr>
      </p:pic>
      <p:grpSp>
        <p:nvGrpSpPr>
          <p:cNvPr id="554" name="Google Shape;554;p29"/>
          <p:cNvGrpSpPr/>
          <p:nvPr/>
        </p:nvGrpSpPr>
        <p:grpSpPr>
          <a:xfrm>
            <a:off x="3088017" y="1518663"/>
            <a:ext cx="5130723" cy="462300"/>
            <a:chOff x="-1935683" y="4317550"/>
            <a:chExt cx="6231900" cy="462300"/>
          </a:xfrm>
        </p:grpSpPr>
        <p:sp>
          <p:nvSpPr>
            <p:cNvPr id="555" name="Google Shape;555;p29"/>
            <p:cNvSpPr/>
            <p:nvPr/>
          </p:nvSpPr>
          <p:spPr>
            <a:xfrm>
              <a:off x="-1935683" y="4317550"/>
              <a:ext cx="62319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6" name="Google Shape;556;p29"/>
            <p:cNvSpPr txBox="1"/>
            <p:nvPr/>
          </p:nvSpPr>
          <p:spPr>
            <a:xfrm>
              <a:off x="-1826838" y="4379350"/>
              <a:ext cx="5787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Font typeface="Arial"/>
                <a:buNone/>
              </a:pPr>
              <a:r>
                <a:rPr b="1" lang="en-US" sz="1600">
                  <a:solidFill>
                    <a:schemeClr val="lt1"/>
                  </a:solidFill>
                </a:rPr>
                <a:t>Logistic Regression result</a:t>
              </a:r>
              <a:endParaRPr b="1" sz="1600">
                <a:solidFill>
                  <a:schemeClr val="lt1"/>
                </a:solidFill>
                <a:latin typeface="Arial"/>
                <a:ea typeface="Arial"/>
                <a:cs typeface="Arial"/>
                <a:sym typeface="Arial"/>
              </a:endParaRPr>
            </a:p>
          </p:txBody>
        </p:sp>
      </p:grpSp>
      <p:sp>
        <p:nvSpPr>
          <p:cNvPr id="557" name="Google Shape;557;p29"/>
          <p:cNvSpPr txBox="1"/>
          <p:nvPr/>
        </p:nvSpPr>
        <p:spPr>
          <a:xfrm>
            <a:off x="691350" y="4808625"/>
            <a:ext cx="10809300" cy="111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445469"/>
                </a:solidFill>
                <a:latin typeface="Microsoft Yahei"/>
                <a:ea typeface="Microsoft Yahei"/>
                <a:cs typeface="Microsoft Yahei"/>
                <a:sym typeface="Microsoft Yahei"/>
              </a:rPr>
              <a:t>The output of small hydro energy is higher during summer and lower during winter.</a:t>
            </a:r>
            <a:endParaRPr b="1"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122" name="Shape 122"/>
        <p:cNvGrpSpPr/>
        <p:nvPr/>
      </p:nvGrpSpPr>
      <p:grpSpPr>
        <a:xfrm>
          <a:off x="0" y="0"/>
          <a:ext cx="0" cy="0"/>
          <a:chOff x="0" y="0"/>
          <a:chExt cx="0" cy="0"/>
        </a:xfrm>
      </p:grpSpPr>
      <p:grpSp>
        <p:nvGrpSpPr>
          <p:cNvPr id="123" name="Google Shape;123;p3"/>
          <p:cNvGrpSpPr/>
          <p:nvPr/>
        </p:nvGrpSpPr>
        <p:grpSpPr>
          <a:xfrm>
            <a:off x="-422671" y="571201"/>
            <a:ext cx="6068291" cy="5664647"/>
            <a:chOff x="2496157" y="237388"/>
            <a:chExt cx="6822015" cy="6383223"/>
          </a:xfrm>
        </p:grpSpPr>
        <p:pic>
          <p:nvPicPr>
            <p:cNvPr id="124" name="Google Shape;124;p3"/>
            <p:cNvPicPr preferRelativeResize="0"/>
            <p:nvPr/>
          </p:nvPicPr>
          <p:blipFill rotWithShape="1">
            <a:blip r:embed="rId3">
              <a:alphaModFix/>
            </a:blip>
            <a:srcRect b="0" l="0" r="0" t="0"/>
            <a:stretch/>
          </p:blipFill>
          <p:spPr>
            <a:xfrm>
              <a:off x="2499730" y="237388"/>
              <a:ext cx="6818442" cy="6383223"/>
            </a:xfrm>
            <a:prstGeom prst="rect">
              <a:avLst/>
            </a:prstGeom>
            <a:noFill/>
            <a:ln>
              <a:noFill/>
            </a:ln>
          </p:spPr>
        </p:pic>
        <p:pic>
          <p:nvPicPr>
            <p:cNvPr id="125" name="Google Shape;125;p3"/>
            <p:cNvPicPr preferRelativeResize="0"/>
            <p:nvPr/>
          </p:nvPicPr>
          <p:blipFill rotWithShape="1">
            <a:blip r:embed="rId4">
              <a:alphaModFix/>
            </a:blip>
            <a:srcRect b="0" l="0" r="0" t="0"/>
            <a:stretch/>
          </p:blipFill>
          <p:spPr>
            <a:xfrm>
              <a:off x="2496157" y="237388"/>
              <a:ext cx="6822015" cy="6383065"/>
            </a:xfrm>
            <a:prstGeom prst="rect">
              <a:avLst/>
            </a:prstGeom>
            <a:noFill/>
            <a:ln>
              <a:noFill/>
            </a:ln>
          </p:spPr>
        </p:pic>
      </p:grpSp>
      <p:grpSp>
        <p:nvGrpSpPr>
          <p:cNvPr id="126" name="Google Shape;126;p3"/>
          <p:cNvGrpSpPr/>
          <p:nvPr/>
        </p:nvGrpSpPr>
        <p:grpSpPr>
          <a:xfrm>
            <a:off x="346734" y="829931"/>
            <a:ext cx="5144671" cy="5197160"/>
            <a:chOff x="346734" y="829931"/>
            <a:chExt cx="5144671" cy="5197160"/>
          </a:xfrm>
        </p:grpSpPr>
        <p:pic>
          <p:nvPicPr>
            <p:cNvPr id="127" name="Google Shape;127;p3"/>
            <p:cNvPicPr preferRelativeResize="0"/>
            <p:nvPr/>
          </p:nvPicPr>
          <p:blipFill rotWithShape="1">
            <a:blip r:embed="rId5">
              <a:alphaModFix/>
            </a:blip>
            <a:srcRect b="0" l="0" r="0" t="0"/>
            <a:stretch/>
          </p:blipFill>
          <p:spPr>
            <a:xfrm>
              <a:off x="346734" y="829931"/>
              <a:ext cx="5144671" cy="5197160"/>
            </a:xfrm>
            <a:prstGeom prst="rect">
              <a:avLst/>
            </a:prstGeom>
            <a:noFill/>
            <a:ln>
              <a:noFill/>
            </a:ln>
          </p:spPr>
        </p:pic>
        <p:sp>
          <p:nvSpPr>
            <p:cNvPr id="128" name="Google Shape;128;p3"/>
            <p:cNvSpPr txBox="1"/>
            <p:nvPr/>
          </p:nvSpPr>
          <p:spPr>
            <a:xfrm>
              <a:off x="1450931" y="2161083"/>
              <a:ext cx="3844955" cy="26468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600">
                  <a:solidFill>
                    <a:schemeClr val="lt1"/>
                  </a:solidFill>
                  <a:latin typeface="Microsoft Yahei"/>
                  <a:ea typeface="Microsoft Yahei"/>
                  <a:cs typeface="Microsoft Yahei"/>
                  <a:sym typeface="Microsoft Yahei"/>
                </a:rPr>
                <a:t>01</a:t>
              </a:r>
              <a:endParaRPr b="1" sz="16600">
                <a:solidFill>
                  <a:schemeClr val="lt1"/>
                </a:solidFill>
                <a:latin typeface="Microsoft Yahei"/>
                <a:ea typeface="Microsoft Yahei"/>
                <a:cs typeface="Microsoft Yahei"/>
                <a:sym typeface="Microsoft Yahei"/>
              </a:endParaRPr>
            </a:p>
          </p:txBody>
        </p:sp>
      </p:grpSp>
      <p:grpSp>
        <p:nvGrpSpPr>
          <p:cNvPr id="129" name="Google Shape;129;p3"/>
          <p:cNvGrpSpPr/>
          <p:nvPr/>
        </p:nvGrpSpPr>
        <p:grpSpPr>
          <a:xfrm>
            <a:off x="6672263" y="2708275"/>
            <a:ext cx="5289550" cy="1368425"/>
            <a:chOff x="6672263" y="2708275"/>
            <a:chExt cx="5289550" cy="1368425"/>
          </a:xfrm>
        </p:grpSpPr>
        <p:grpSp>
          <p:nvGrpSpPr>
            <p:cNvPr id="130" name="Google Shape;130;p3"/>
            <p:cNvGrpSpPr/>
            <p:nvPr/>
          </p:nvGrpSpPr>
          <p:grpSpPr>
            <a:xfrm>
              <a:off x="6888163" y="3098800"/>
              <a:ext cx="4900564" cy="646331"/>
              <a:chOff x="322440" y="4184903"/>
              <a:chExt cx="4900847" cy="646549"/>
            </a:xfrm>
          </p:grpSpPr>
          <p:sp>
            <p:nvSpPr>
              <p:cNvPr id="131" name="Google Shape;131;p3"/>
              <p:cNvSpPr txBox="1"/>
              <p:nvPr/>
            </p:nvSpPr>
            <p:spPr>
              <a:xfrm>
                <a:off x="1198791" y="4184903"/>
                <a:ext cx="4024496" cy="64654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600">
                    <a:solidFill>
                      <a:srgbClr val="595959"/>
                    </a:solidFill>
                    <a:latin typeface="Microsoft Yahei"/>
                    <a:ea typeface="Microsoft Yahei"/>
                    <a:cs typeface="Microsoft Yahei"/>
                    <a:sym typeface="Microsoft Yahei"/>
                  </a:rPr>
                  <a:t>Introduction</a:t>
                </a:r>
                <a:endParaRPr b="1" sz="3600">
                  <a:solidFill>
                    <a:srgbClr val="595959"/>
                  </a:solidFill>
                  <a:latin typeface="Microsoft Yahei"/>
                  <a:ea typeface="Microsoft Yahei"/>
                  <a:cs typeface="Microsoft Yahei"/>
                  <a:sym typeface="Microsoft Yahei"/>
                </a:endParaRPr>
              </a:p>
            </p:txBody>
          </p:sp>
          <p:grpSp>
            <p:nvGrpSpPr>
              <p:cNvPr id="132" name="Google Shape;132;p3"/>
              <p:cNvGrpSpPr/>
              <p:nvPr/>
            </p:nvGrpSpPr>
            <p:grpSpPr>
              <a:xfrm>
                <a:off x="322440" y="4202372"/>
                <a:ext cx="658850" cy="611393"/>
                <a:chOff x="2680724" y="3949312"/>
                <a:chExt cx="863960" cy="801728"/>
              </a:xfrm>
            </p:grpSpPr>
            <p:sp>
              <p:nvSpPr>
                <p:cNvPr id="133" name="Google Shape;133;p3"/>
                <p:cNvSpPr/>
                <p:nvPr/>
              </p:nvSpPr>
              <p:spPr>
                <a:xfrm>
                  <a:off x="2711951" y="3949312"/>
                  <a:ext cx="832733" cy="801728"/>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0E359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sp>
              <p:nvSpPr>
                <p:cNvPr id="134" name="Google Shape;134;p3"/>
                <p:cNvSpPr/>
                <p:nvPr/>
              </p:nvSpPr>
              <p:spPr>
                <a:xfrm>
                  <a:off x="2680724" y="3959723"/>
                  <a:ext cx="863960" cy="699691"/>
                </a:xfrm>
                <a:custGeom>
                  <a:rect b="b" l="l" r="r" t="t"/>
                  <a:pathLst>
                    <a:path extrusionOk="0" h="568036" w="637309">
                      <a:moveTo>
                        <a:pt x="0" y="235527"/>
                      </a:moveTo>
                      <a:lnTo>
                        <a:pt x="637309" y="0"/>
                      </a:lnTo>
                      <a:lnTo>
                        <a:pt x="318655" y="568036"/>
                      </a:lnTo>
                      <a:lnTo>
                        <a:pt x="318655" y="332509"/>
                      </a:lnTo>
                      <a:lnTo>
                        <a:pt x="0" y="235527"/>
                      </a:lnTo>
                      <a:close/>
                    </a:path>
                  </a:pathLst>
                </a:custGeom>
                <a:solidFill>
                  <a:srgbClr val="8FB3A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600">
                    <a:solidFill>
                      <a:srgbClr val="FFFFFF"/>
                    </a:solidFill>
                    <a:latin typeface="Calibri"/>
                    <a:ea typeface="Calibri"/>
                    <a:cs typeface="Calibri"/>
                    <a:sym typeface="Calibri"/>
                  </a:endParaRPr>
                </a:p>
              </p:txBody>
            </p:sp>
          </p:grpSp>
        </p:grpSp>
        <p:sp>
          <p:nvSpPr>
            <p:cNvPr id="135" name="Google Shape;135;p3"/>
            <p:cNvSpPr/>
            <p:nvPr/>
          </p:nvSpPr>
          <p:spPr>
            <a:xfrm>
              <a:off x="6672263" y="2708275"/>
              <a:ext cx="5289550" cy="1368425"/>
            </a:xfrm>
            <a:prstGeom prst="frame">
              <a:avLst>
                <a:gd fmla="val 1900" name="adj1"/>
              </a:avLst>
            </a:prstGeom>
            <a:gradFill>
              <a:gsLst>
                <a:gs pos="0">
                  <a:srgbClr val="F47508"/>
                </a:gs>
                <a:gs pos="25000">
                  <a:srgbClr val="00D5B5"/>
                </a:gs>
                <a:gs pos="49000">
                  <a:srgbClr val="F47508"/>
                </a:gs>
                <a:gs pos="72000">
                  <a:srgbClr val="0089AB"/>
                </a:gs>
                <a:gs pos="94000">
                  <a:srgbClr val="FEA300"/>
                </a:gs>
                <a:gs pos="100000">
                  <a:srgbClr val="FEA300"/>
                </a:gs>
              </a:gsLst>
              <a:lin ang="8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750"/>
                                        <p:tgtEl>
                                          <p:spTgt spid="126"/>
                                        </p:tgtEl>
                                      </p:cBhvr>
                                    </p:animEffect>
                                  </p:childTnLst>
                                </p:cTn>
                              </p:par>
                            </p:childTnLst>
                          </p:cTn>
                        </p:par>
                        <p:par>
                          <p:cTn fill="hold">
                            <p:stCondLst>
                              <p:cond delay="1750"/>
                            </p:stCondLst>
                            <p:childTnLst>
                              <p:par>
                                <p:cTn fill="hold" nodeType="afterEffect" presetClass="entr" presetID="2" presetSubtype="2">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500"/>
                                        <p:tgtEl>
                                          <p:spTgt spid="1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562" name="Shape 562"/>
        <p:cNvGrpSpPr/>
        <p:nvPr/>
      </p:nvGrpSpPr>
      <p:grpSpPr>
        <a:xfrm>
          <a:off x="0" y="0"/>
          <a:ext cx="0" cy="0"/>
          <a:chOff x="0" y="0"/>
          <a:chExt cx="0" cy="0"/>
        </a:xfrm>
      </p:grpSpPr>
      <p:pic>
        <p:nvPicPr>
          <p:cNvPr id="563" name="Google Shape;563;p27"/>
          <p:cNvPicPr preferRelativeResize="0"/>
          <p:nvPr/>
        </p:nvPicPr>
        <p:blipFill rotWithShape="1">
          <a:blip r:embed="rId3">
            <a:alphaModFix/>
          </a:blip>
          <a:srcRect b="5217" l="13632" r="6709" t="9293"/>
          <a:stretch/>
        </p:blipFill>
        <p:spPr>
          <a:xfrm>
            <a:off x="261257" y="159659"/>
            <a:ext cx="949376" cy="870856"/>
          </a:xfrm>
          <a:prstGeom prst="rect">
            <a:avLst/>
          </a:prstGeom>
          <a:noFill/>
          <a:ln>
            <a:noFill/>
          </a:ln>
        </p:spPr>
      </p:pic>
      <p:sp>
        <p:nvSpPr>
          <p:cNvPr id="564" name="Google Shape;564;p27"/>
          <p:cNvSpPr txBox="1"/>
          <p:nvPr/>
        </p:nvSpPr>
        <p:spPr>
          <a:xfrm>
            <a:off x="495206" y="333475"/>
            <a:ext cx="68181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800">
                <a:solidFill>
                  <a:schemeClr val="lt1"/>
                </a:solidFill>
                <a:latin typeface="Microsoft Yahei"/>
                <a:ea typeface="Microsoft Yahei"/>
                <a:cs typeface="Microsoft Yahei"/>
                <a:sym typeface="Microsoft Yahei"/>
              </a:rPr>
              <a:t>Seasonality in energy production</a:t>
            </a:r>
            <a:endParaRPr b="1" sz="2800">
              <a:solidFill>
                <a:srgbClr val="6D9EEB"/>
              </a:solidFill>
              <a:latin typeface="Microsoft Yahei"/>
              <a:ea typeface="Microsoft Yahei"/>
              <a:cs typeface="Microsoft Yahei"/>
              <a:sym typeface="Microsoft Yahei"/>
            </a:endParaRPr>
          </a:p>
        </p:txBody>
      </p:sp>
      <p:pic>
        <p:nvPicPr>
          <p:cNvPr id="565" name="Google Shape;565;p27"/>
          <p:cNvPicPr preferRelativeResize="0"/>
          <p:nvPr/>
        </p:nvPicPr>
        <p:blipFill>
          <a:blip r:embed="rId4">
            <a:alphaModFix/>
          </a:blip>
          <a:stretch>
            <a:fillRect/>
          </a:stretch>
        </p:blipFill>
        <p:spPr>
          <a:xfrm>
            <a:off x="449300" y="1612140"/>
            <a:ext cx="5295900" cy="2324100"/>
          </a:xfrm>
          <a:prstGeom prst="rect">
            <a:avLst/>
          </a:prstGeom>
          <a:noFill/>
          <a:ln>
            <a:noFill/>
          </a:ln>
        </p:spPr>
      </p:pic>
      <p:grpSp>
        <p:nvGrpSpPr>
          <p:cNvPr id="566" name="Google Shape;566;p27"/>
          <p:cNvGrpSpPr/>
          <p:nvPr/>
        </p:nvGrpSpPr>
        <p:grpSpPr>
          <a:xfrm>
            <a:off x="449292" y="4338000"/>
            <a:ext cx="5130723" cy="462300"/>
            <a:chOff x="-1935683" y="4317550"/>
            <a:chExt cx="6231900" cy="462300"/>
          </a:xfrm>
        </p:grpSpPr>
        <p:sp>
          <p:nvSpPr>
            <p:cNvPr id="567" name="Google Shape;567;p27"/>
            <p:cNvSpPr/>
            <p:nvPr/>
          </p:nvSpPr>
          <p:spPr>
            <a:xfrm>
              <a:off x="-1935683" y="4317550"/>
              <a:ext cx="62319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8" name="Google Shape;568;p27"/>
            <p:cNvSpPr txBox="1"/>
            <p:nvPr/>
          </p:nvSpPr>
          <p:spPr>
            <a:xfrm>
              <a:off x="-1826838" y="4379350"/>
              <a:ext cx="5787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Font typeface="Arial"/>
                <a:buNone/>
              </a:pPr>
              <a:r>
                <a:rPr b="1" lang="en-US" sz="1600">
                  <a:solidFill>
                    <a:schemeClr val="lt1"/>
                  </a:solidFill>
                </a:rPr>
                <a:t>Low Precipitation during summer</a:t>
              </a:r>
              <a:endParaRPr b="1" sz="1600">
                <a:solidFill>
                  <a:schemeClr val="lt1"/>
                </a:solidFill>
                <a:latin typeface="Arial"/>
                <a:ea typeface="Arial"/>
                <a:cs typeface="Arial"/>
                <a:sym typeface="Arial"/>
              </a:endParaRPr>
            </a:p>
          </p:txBody>
        </p:sp>
      </p:grpSp>
      <p:grpSp>
        <p:nvGrpSpPr>
          <p:cNvPr id="569" name="Google Shape;569;p27"/>
          <p:cNvGrpSpPr/>
          <p:nvPr/>
        </p:nvGrpSpPr>
        <p:grpSpPr>
          <a:xfrm>
            <a:off x="6353030" y="4338000"/>
            <a:ext cx="5384362" cy="462300"/>
            <a:chOff x="-1935683" y="4317550"/>
            <a:chExt cx="6231900" cy="462300"/>
          </a:xfrm>
        </p:grpSpPr>
        <p:sp>
          <p:nvSpPr>
            <p:cNvPr id="570" name="Google Shape;570;p27"/>
            <p:cNvSpPr/>
            <p:nvPr/>
          </p:nvSpPr>
          <p:spPr>
            <a:xfrm>
              <a:off x="-1935683" y="4317550"/>
              <a:ext cx="6231900" cy="462300"/>
            </a:xfrm>
            <a:prstGeom prst="roundRect">
              <a:avLst>
                <a:gd fmla="val 16667" name="adj"/>
              </a:avLst>
            </a:prstGeom>
            <a:solidFill>
              <a:srgbClr val="03715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p27"/>
            <p:cNvSpPr txBox="1"/>
            <p:nvPr/>
          </p:nvSpPr>
          <p:spPr>
            <a:xfrm>
              <a:off x="-1770240" y="4379350"/>
              <a:ext cx="5787600" cy="33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000000"/>
                </a:buClr>
                <a:buFont typeface="Arial"/>
                <a:buNone/>
              </a:pPr>
              <a:r>
                <a:rPr b="1" lang="en-US" sz="1600">
                  <a:solidFill>
                    <a:schemeClr val="lt1"/>
                  </a:solidFill>
                </a:rPr>
                <a:t>Relative humidity is similar for the whole year</a:t>
              </a:r>
              <a:endParaRPr b="1" sz="1600">
                <a:solidFill>
                  <a:schemeClr val="lt1"/>
                </a:solidFill>
                <a:latin typeface="Arial"/>
                <a:ea typeface="Arial"/>
                <a:cs typeface="Arial"/>
                <a:sym typeface="Arial"/>
              </a:endParaRPr>
            </a:p>
          </p:txBody>
        </p:sp>
      </p:grpSp>
      <p:pic>
        <p:nvPicPr>
          <p:cNvPr id="572" name="Google Shape;572;p27"/>
          <p:cNvPicPr preferRelativeResize="0"/>
          <p:nvPr/>
        </p:nvPicPr>
        <p:blipFill>
          <a:blip r:embed="rId5">
            <a:alphaModFix/>
          </a:blip>
          <a:stretch>
            <a:fillRect/>
          </a:stretch>
        </p:blipFill>
        <p:spPr>
          <a:xfrm>
            <a:off x="6353025" y="1635963"/>
            <a:ext cx="5286375" cy="2276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577" name="Shape 577"/>
        <p:cNvGrpSpPr/>
        <p:nvPr/>
      </p:nvGrpSpPr>
      <p:grpSpPr>
        <a:xfrm>
          <a:off x="0" y="0"/>
          <a:ext cx="0" cy="0"/>
          <a:chOff x="0" y="0"/>
          <a:chExt cx="0" cy="0"/>
        </a:xfrm>
      </p:grpSpPr>
      <p:pic>
        <p:nvPicPr>
          <p:cNvPr id="578" name="Google Shape;578;p26"/>
          <p:cNvPicPr preferRelativeResize="0"/>
          <p:nvPr/>
        </p:nvPicPr>
        <p:blipFill rotWithShape="1">
          <a:blip r:embed="rId3">
            <a:alphaModFix/>
          </a:blip>
          <a:srcRect b="5217" l="13632" r="6709" t="9293"/>
          <a:stretch/>
        </p:blipFill>
        <p:spPr>
          <a:xfrm>
            <a:off x="261257" y="159659"/>
            <a:ext cx="949376" cy="870856"/>
          </a:xfrm>
          <a:prstGeom prst="rect">
            <a:avLst/>
          </a:prstGeom>
          <a:noFill/>
          <a:ln>
            <a:noFill/>
          </a:ln>
        </p:spPr>
      </p:pic>
      <p:sp>
        <p:nvSpPr>
          <p:cNvPr id="579" name="Google Shape;579;p26"/>
          <p:cNvSpPr txBox="1"/>
          <p:nvPr/>
        </p:nvSpPr>
        <p:spPr>
          <a:xfrm>
            <a:off x="495205" y="333475"/>
            <a:ext cx="6161400" cy="5232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Font typeface="Arial"/>
              <a:buNone/>
            </a:pPr>
            <a:r>
              <a:rPr b="1" lang="en-US" sz="2800">
                <a:solidFill>
                  <a:schemeClr val="lt1"/>
                </a:solidFill>
                <a:latin typeface="Microsoft Yahei"/>
                <a:ea typeface="Microsoft Yahei"/>
                <a:cs typeface="Microsoft Yahei"/>
                <a:sym typeface="Microsoft Yahei"/>
              </a:rPr>
              <a:t>Seasonality in energy production</a:t>
            </a:r>
            <a:endParaRPr b="1" sz="2800">
              <a:solidFill>
                <a:srgbClr val="6D9EEB"/>
              </a:solidFill>
              <a:latin typeface="Microsoft Yahei"/>
              <a:ea typeface="Microsoft Yahei"/>
              <a:cs typeface="Microsoft Yahei"/>
              <a:sym typeface="Microsoft Yahei"/>
            </a:endParaRPr>
          </a:p>
        </p:txBody>
      </p:sp>
      <p:sp>
        <p:nvSpPr>
          <p:cNvPr id="580" name="Google Shape;580;p26"/>
          <p:cNvSpPr txBox="1"/>
          <p:nvPr/>
        </p:nvSpPr>
        <p:spPr>
          <a:xfrm>
            <a:off x="7487550" y="1876200"/>
            <a:ext cx="3964800" cy="35898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Calibri"/>
              <a:buChar char="●"/>
            </a:pPr>
            <a:r>
              <a:rPr lang="en-US" sz="1800">
                <a:solidFill>
                  <a:srgbClr val="445469"/>
                </a:solidFill>
                <a:latin typeface="Microsoft Yahei"/>
                <a:ea typeface="Microsoft Yahei"/>
                <a:cs typeface="Microsoft Yahei"/>
                <a:sym typeface="Microsoft Yahei"/>
              </a:rPr>
              <a:t>Most of the small hydro facilities in California locates surround irrigation districts’ canal where water moves sufficient force to spin a turbine.</a:t>
            </a:r>
            <a:endParaRPr sz="1800">
              <a:solidFill>
                <a:srgbClr val="445469"/>
              </a:solidFill>
              <a:latin typeface="Microsoft Yahei"/>
              <a:ea typeface="Microsoft Yahei"/>
              <a:cs typeface="Microsoft Yahei"/>
              <a:sym typeface="Microsoft Yahei"/>
            </a:endParaRPr>
          </a:p>
          <a:p>
            <a:pPr indent="0" lvl="0" marL="0" rtl="0" algn="l">
              <a:spcBef>
                <a:spcPts val="0"/>
              </a:spcBef>
              <a:spcAft>
                <a:spcPts val="0"/>
              </a:spcAft>
              <a:buNone/>
            </a:pPr>
            <a:r>
              <a:t/>
            </a:r>
            <a:endParaRPr sz="1800">
              <a:solidFill>
                <a:srgbClr val="445469"/>
              </a:solidFill>
              <a:latin typeface="Microsoft Yahei"/>
              <a:ea typeface="Microsoft Yahei"/>
              <a:cs typeface="Microsoft Yahei"/>
              <a:sym typeface="Microsoft Yahei"/>
            </a:endParaRPr>
          </a:p>
          <a:p>
            <a:pPr indent="-342900" lvl="0" marL="457200" rtl="0" algn="l">
              <a:spcBef>
                <a:spcPts val="0"/>
              </a:spcBef>
              <a:spcAft>
                <a:spcPts val="0"/>
              </a:spcAft>
              <a:buSzPts val="1800"/>
              <a:buFont typeface="Calibri"/>
              <a:buChar char="●"/>
            </a:pPr>
            <a:r>
              <a:rPr lang="en-US" sz="1800">
                <a:solidFill>
                  <a:srgbClr val="445469"/>
                </a:solidFill>
                <a:latin typeface="Microsoft Yahei"/>
                <a:ea typeface="Microsoft Yahei"/>
                <a:cs typeface="Microsoft Yahei"/>
                <a:sym typeface="Microsoft Yahei"/>
              </a:rPr>
              <a:t>Electricity</a:t>
            </a:r>
            <a:r>
              <a:rPr lang="en-US" sz="1800">
                <a:solidFill>
                  <a:srgbClr val="445469"/>
                </a:solidFill>
                <a:latin typeface="Microsoft Yahei"/>
                <a:ea typeface="Microsoft Yahei"/>
                <a:cs typeface="Microsoft Yahei"/>
                <a:sym typeface="Microsoft Yahei"/>
              </a:rPr>
              <a:t> is generated during peak </a:t>
            </a:r>
            <a:r>
              <a:rPr lang="en-US" sz="1800">
                <a:solidFill>
                  <a:srgbClr val="445469"/>
                </a:solidFill>
                <a:latin typeface="Microsoft Yahei"/>
                <a:ea typeface="Microsoft Yahei"/>
                <a:cs typeface="Microsoft Yahei"/>
                <a:sym typeface="Microsoft Yahei"/>
              </a:rPr>
              <a:t>demand</a:t>
            </a:r>
            <a:r>
              <a:rPr lang="en-US" sz="1800">
                <a:solidFill>
                  <a:srgbClr val="445469"/>
                </a:solidFill>
                <a:latin typeface="Microsoft Yahei"/>
                <a:ea typeface="Microsoft Yahei"/>
                <a:cs typeface="Microsoft Yahei"/>
                <a:sym typeface="Microsoft Yahei"/>
              </a:rPr>
              <a:t> periods by releasing the pumped </a:t>
            </a:r>
            <a:r>
              <a:rPr lang="en-US" sz="1800">
                <a:solidFill>
                  <a:srgbClr val="445469"/>
                </a:solidFill>
                <a:latin typeface="Microsoft Yahei"/>
                <a:ea typeface="Microsoft Yahei"/>
                <a:cs typeface="Microsoft Yahei"/>
                <a:sym typeface="Microsoft Yahei"/>
              </a:rPr>
              <a:t>water</a:t>
            </a:r>
            <a:r>
              <a:rPr lang="en-US" sz="1800">
                <a:solidFill>
                  <a:srgbClr val="445469"/>
                </a:solidFill>
                <a:latin typeface="Microsoft Yahei"/>
                <a:ea typeface="Microsoft Yahei"/>
                <a:cs typeface="Microsoft Yahei"/>
                <a:sym typeface="Microsoft Yahei"/>
              </a:rPr>
              <a:t> from the higher </a:t>
            </a:r>
            <a:r>
              <a:rPr lang="en-US" sz="1800">
                <a:solidFill>
                  <a:srgbClr val="445469"/>
                </a:solidFill>
                <a:latin typeface="Microsoft Yahei"/>
                <a:ea typeface="Microsoft Yahei"/>
                <a:cs typeface="Microsoft Yahei"/>
                <a:sym typeface="Microsoft Yahei"/>
              </a:rPr>
              <a:t>reservoir</a:t>
            </a:r>
            <a:endParaRPr sz="1800">
              <a:solidFill>
                <a:srgbClr val="445469"/>
              </a:solidFill>
              <a:latin typeface="Microsoft Yahei"/>
              <a:ea typeface="Microsoft Yahei"/>
              <a:cs typeface="Microsoft Yahei"/>
              <a:sym typeface="Microsoft Yahei"/>
            </a:endParaRPr>
          </a:p>
        </p:txBody>
      </p:sp>
      <p:pic>
        <p:nvPicPr>
          <p:cNvPr id="581" name="Google Shape;581;p26"/>
          <p:cNvPicPr preferRelativeResize="0"/>
          <p:nvPr/>
        </p:nvPicPr>
        <p:blipFill>
          <a:blip r:embed="rId4">
            <a:alphaModFix/>
          </a:blip>
          <a:stretch>
            <a:fillRect/>
          </a:stretch>
        </p:blipFill>
        <p:spPr>
          <a:xfrm>
            <a:off x="411950" y="1704362"/>
            <a:ext cx="6570075" cy="34492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586" name="Shape 586"/>
        <p:cNvGrpSpPr/>
        <p:nvPr/>
      </p:nvGrpSpPr>
      <p:grpSpPr>
        <a:xfrm>
          <a:off x="0" y="0"/>
          <a:ext cx="0" cy="0"/>
          <a:chOff x="0" y="0"/>
          <a:chExt cx="0" cy="0"/>
        </a:xfrm>
      </p:grpSpPr>
      <p:grpSp>
        <p:nvGrpSpPr>
          <p:cNvPr id="587" name="Google Shape;587;p31"/>
          <p:cNvGrpSpPr/>
          <p:nvPr/>
        </p:nvGrpSpPr>
        <p:grpSpPr>
          <a:xfrm>
            <a:off x="1922993" y="237388"/>
            <a:ext cx="8346015" cy="6383223"/>
            <a:chOff x="2496157" y="237388"/>
            <a:chExt cx="6822015" cy="6383223"/>
          </a:xfrm>
        </p:grpSpPr>
        <p:pic>
          <p:nvPicPr>
            <p:cNvPr id="588" name="Google Shape;588;p31"/>
            <p:cNvPicPr preferRelativeResize="0"/>
            <p:nvPr/>
          </p:nvPicPr>
          <p:blipFill rotWithShape="1">
            <a:blip r:embed="rId3">
              <a:alphaModFix/>
            </a:blip>
            <a:srcRect b="0" l="0" r="0" t="0"/>
            <a:stretch/>
          </p:blipFill>
          <p:spPr>
            <a:xfrm>
              <a:off x="2499730" y="237388"/>
              <a:ext cx="6818442" cy="6383223"/>
            </a:xfrm>
            <a:prstGeom prst="rect">
              <a:avLst/>
            </a:prstGeom>
            <a:noFill/>
            <a:ln>
              <a:noFill/>
            </a:ln>
          </p:spPr>
        </p:pic>
        <p:pic>
          <p:nvPicPr>
            <p:cNvPr id="589" name="Google Shape;589;p31"/>
            <p:cNvPicPr preferRelativeResize="0"/>
            <p:nvPr/>
          </p:nvPicPr>
          <p:blipFill rotWithShape="1">
            <a:blip r:embed="rId4">
              <a:alphaModFix/>
            </a:blip>
            <a:srcRect b="0" l="0" r="0" t="0"/>
            <a:stretch/>
          </p:blipFill>
          <p:spPr>
            <a:xfrm>
              <a:off x="2496157" y="237388"/>
              <a:ext cx="6822015" cy="6383065"/>
            </a:xfrm>
            <a:prstGeom prst="rect">
              <a:avLst/>
            </a:prstGeom>
            <a:noFill/>
            <a:ln>
              <a:noFill/>
            </a:ln>
          </p:spPr>
        </p:pic>
      </p:grpSp>
      <p:sp>
        <p:nvSpPr>
          <p:cNvPr id="590" name="Google Shape;590;p31"/>
          <p:cNvSpPr txBox="1"/>
          <p:nvPr/>
        </p:nvSpPr>
        <p:spPr>
          <a:xfrm>
            <a:off x="1365781" y="2051431"/>
            <a:ext cx="11350095" cy="186204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500">
                <a:solidFill>
                  <a:srgbClr val="FFFFFF"/>
                </a:solidFill>
                <a:latin typeface="Microsoft Yahei"/>
                <a:ea typeface="Microsoft Yahei"/>
                <a:cs typeface="Microsoft Yahei"/>
                <a:sym typeface="Microsoft Yahei"/>
              </a:rPr>
              <a:t>THANK YOU</a:t>
            </a:r>
            <a:endParaRPr b="1" sz="11500">
              <a:solidFill>
                <a:srgbClr val="FFFFFF"/>
              </a:solidFill>
              <a:latin typeface="Microsoft Yahei"/>
              <a:ea typeface="Microsoft Yahei"/>
              <a:cs typeface="Microsoft Yahei"/>
              <a:sym typeface="Microsoft Ya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140" name="Shape 140"/>
        <p:cNvGrpSpPr/>
        <p:nvPr/>
      </p:nvGrpSpPr>
      <p:grpSpPr>
        <a:xfrm>
          <a:off x="0" y="0"/>
          <a:ext cx="0" cy="0"/>
          <a:chOff x="0" y="0"/>
          <a:chExt cx="0" cy="0"/>
        </a:xfrm>
      </p:grpSpPr>
      <p:pic>
        <p:nvPicPr>
          <p:cNvPr id="141" name="Google Shape;141;p6"/>
          <p:cNvPicPr preferRelativeResize="0"/>
          <p:nvPr/>
        </p:nvPicPr>
        <p:blipFill rotWithShape="1">
          <a:blip r:embed="rId3">
            <a:alphaModFix/>
          </a:blip>
          <a:srcRect b="5217" l="13632" r="6709" t="9293"/>
          <a:stretch/>
        </p:blipFill>
        <p:spPr>
          <a:xfrm>
            <a:off x="261257" y="159659"/>
            <a:ext cx="949376" cy="870856"/>
          </a:xfrm>
          <a:prstGeom prst="rect">
            <a:avLst/>
          </a:prstGeom>
          <a:noFill/>
          <a:ln>
            <a:noFill/>
          </a:ln>
        </p:spPr>
      </p:pic>
      <p:sp>
        <p:nvSpPr>
          <p:cNvPr id="142" name="Google Shape;142;p6"/>
          <p:cNvSpPr txBox="1"/>
          <p:nvPr/>
        </p:nvSpPr>
        <p:spPr>
          <a:xfrm>
            <a:off x="495199" y="333475"/>
            <a:ext cx="6432300" cy="523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rgbClr val="FFFFFF"/>
                </a:solidFill>
                <a:latin typeface="Microsoft Yahei"/>
                <a:ea typeface="Microsoft Yahei"/>
                <a:cs typeface="Microsoft Yahei"/>
                <a:sym typeface="Microsoft Yahei"/>
              </a:rPr>
              <a:t>Renewable Energy In California</a:t>
            </a:r>
            <a:endParaRPr b="1" sz="2800">
              <a:solidFill>
                <a:srgbClr val="FFFFFF"/>
              </a:solidFill>
              <a:latin typeface="Microsoft Yahei"/>
              <a:ea typeface="Microsoft Yahei"/>
              <a:cs typeface="Microsoft Yahei"/>
              <a:sym typeface="Microsoft Yahei"/>
            </a:endParaRPr>
          </a:p>
        </p:txBody>
      </p:sp>
      <p:sp>
        <p:nvSpPr>
          <p:cNvPr id="143" name="Google Shape;143;p6"/>
          <p:cNvSpPr/>
          <p:nvPr/>
        </p:nvSpPr>
        <p:spPr>
          <a:xfrm>
            <a:off x="1722001" y="4786621"/>
            <a:ext cx="8825349" cy="517065"/>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1400">
                <a:solidFill>
                  <a:srgbClr val="445469"/>
                </a:solidFill>
                <a:latin typeface="Microsoft Yahei"/>
                <a:ea typeface="Microsoft Yahei"/>
                <a:cs typeface="Microsoft Yahei"/>
                <a:sym typeface="Microsoft Yahei"/>
              </a:rPr>
              <a:t>Add your words here，according to your need to draw the text box size。Please read the instructions and more work at the end of the manual template.</a:t>
            </a:r>
            <a:endParaRPr sz="1400">
              <a:solidFill>
                <a:srgbClr val="445469"/>
              </a:solidFill>
              <a:latin typeface="Microsoft Yahei"/>
              <a:ea typeface="Microsoft Yahei"/>
              <a:cs typeface="Microsoft Yahei"/>
              <a:sym typeface="Microsoft Yahei"/>
            </a:endParaRPr>
          </a:p>
        </p:txBody>
      </p:sp>
      <p:pic>
        <p:nvPicPr>
          <p:cNvPr id="144" name="Google Shape;144;p6"/>
          <p:cNvPicPr preferRelativeResize="0"/>
          <p:nvPr/>
        </p:nvPicPr>
        <p:blipFill>
          <a:blip r:embed="rId4">
            <a:alphaModFix/>
          </a:blip>
          <a:stretch>
            <a:fillRect/>
          </a:stretch>
        </p:blipFill>
        <p:spPr>
          <a:xfrm>
            <a:off x="1606838" y="1335313"/>
            <a:ext cx="9055674" cy="5269575"/>
          </a:xfrm>
          <a:prstGeom prst="rect">
            <a:avLst/>
          </a:prstGeom>
          <a:noFill/>
          <a:ln>
            <a:noFill/>
          </a:ln>
        </p:spPr>
      </p:pic>
      <p:sp>
        <p:nvSpPr>
          <p:cNvPr id="145" name="Google Shape;145;p6"/>
          <p:cNvSpPr/>
          <p:nvPr/>
        </p:nvSpPr>
        <p:spPr>
          <a:xfrm>
            <a:off x="1926600" y="1396350"/>
            <a:ext cx="949500" cy="247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150" name="Shape 150"/>
        <p:cNvGrpSpPr/>
        <p:nvPr/>
      </p:nvGrpSpPr>
      <p:grpSpPr>
        <a:xfrm>
          <a:off x="0" y="0"/>
          <a:ext cx="0" cy="0"/>
          <a:chOff x="0" y="0"/>
          <a:chExt cx="0" cy="0"/>
        </a:xfrm>
      </p:grpSpPr>
      <p:pic>
        <p:nvPicPr>
          <p:cNvPr id="151" name="Google Shape;151;g74b1da96b4_0_38"/>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152" name="Google Shape;152;g74b1da96b4_0_38"/>
          <p:cNvSpPr txBox="1"/>
          <p:nvPr/>
        </p:nvSpPr>
        <p:spPr>
          <a:xfrm>
            <a:off x="495207" y="333475"/>
            <a:ext cx="6919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FFFF"/>
                </a:solidFill>
                <a:latin typeface="Microsoft Yahei"/>
                <a:ea typeface="Microsoft Yahei"/>
                <a:cs typeface="Microsoft Yahei"/>
                <a:sym typeface="Microsoft Yahei"/>
              </a:rPr>
              <a:t>Guiding Questions </a:t>
            </a:r>
            <a:endParaRPr b="1" sz="2800">
              <a:solidFill>
                <a:srgbClr val="FFFFFF"/>
              </a:solidFill>
              <a:latin typeface="Microsoft Yahei"/>
              <a:ea typeface="Microsoft Yahei"/>
              <a:cs typeface="Microsoft Yahei"/>
              <a:sym typeface="Microsoft Yahei"/>
            </a:endParaRPr>
          </a:p>
        </p:txBody>
      </p:sp>
      <p:sp>
        <p:nvSpPr>
          <p:cNvPr id="153" name="Google Shape;153;g74b1da96b4_0_38"/>
          <p:cNvSpPr/>
          <p:nvPr/>
        </p:nvSpPr>
        <p:spPr>
          <a:xfrm>
            <a:off x="997500" y="1581675"/>
            <a:ext cx="10530900" cy="3614700"/>
          </a:xfrm>
          <a:prstGeom prst="rect">
            <a:avLst/>
          </a:prstGeom>
          <a:noFill/>
          <a:ln>
            <a:noFill/>
          </a:ln>
        </p:spPr>
        <p:txBody>
          <a:bodyPr anchorCtr="0" anchor="t" bIns="0" lIns="0" spcFirstLastPara="1" rIns="0" wrap="square" tIns="0">
            <a:noAutofit/>
          </a:bodyPr>
          <a:lstStyle/>
          <a:p>
            <a:pPr indent="-457200" lvl="0" marL="457200" marR="0" rtl="0" algn="l">
              <a:lnSpc>
                <a:spcPct val="120000"/>
              </a:lnSpc>
              <a:spcBef>
                <a:spcPts val="0"/>
              </a:spcBef>
              <a:spcAft>
                <a:spcPts val="0"/>
              </a:spcAft>
              <a:buClr>
                <a:srgbClr val="445469"/>
              </a:buClr>
              <a:buSzPts val="3600"/>
              <a:buFont typeface="Microsoft Yahei"/>
              <a:buAutoNum type="arabicPeriod"/>
            </a:pPr>
            <a:r>
              <a:rPr lang="en-US" sz="3600">
                <a:solidFill>
                  <a:srgbClr val="445469"/>
                </a:solidFill>
                <a:latin typeface="Microsoft Yahei"/>
                <a:ea typeface="Microsoft Yahei"/>
                <a:cs typeface="Microsoft Yahei"/>
                <a:sym typeface="Microsoft Yahei"/>
              </a:rPr>
              <a:t>Seasonality in energy production?</a:t>
            </a:r>
            <a:endParaRPr sz="3600">
              <a:solidFill>
                <a:srgbClr val="445469"/>
              </a:solidFill>
              <a:latin typeface="Microsoft Yahei"/>
              <a:ea typeface="Microsoft Yahei"/>
              <a:cs typeface="Microsoft Yahei"/>
              <a:sym typeface="Microsoft Yahei"/>
            </a:endParaRPr>
          </a:p>
          <a:p>
            <a:pPr indent="-457200" lvl="0" marL="457200" marR="0" rtl="0" algn="l">
              <a:lnSpc>
                <a:spcPct val="120000"/>
              </a:lnSpc>
              <a:spcBef>
                <a:spcPts val="0"/>
              </a:spcBef>
              <a:spcAft>
                <a:spcPts val="0"/>
              </a:spcAft>
              <a:buClr>
                <a:srgbClr val="445469"/>
              </a:buClr>
              <a:buSzPts val="3600"/>
              <a:buFont typeface="Microsoft Yahei"/>
              <a:buAutoNum type="arabicPeriod"/>
            </a:pPr>
            <a:r>
              <a:rPr lang="en-US" sz="3600">
                <a:solidFill>
                  <a:srgbClr val="445469"/>
                </a:solidFill>
                <a:latin typeface="Microsoft Yahei"/>
                <a:ea typeface="Microsoft Yahei"/>
                <a:cs typeface="Microsoft Yahei"/>
                <a:sym typeface="Microsoft Yahei"/>
              </a:rPr>
              <a:t>Complementary / non-complementary energy sources?</a:t>
            </a:r>
            <a:endParaRPr sz="3600">
              <a:solidFill>
                <a:srgbClr val="445469"/>
              </a:solidFill>
              <a:latin typeface="Microsoft Yahei"/>
              <a:ea typeface="Microsoft Yahei"/>
              <a:cs typeface="Microsoft Yahei"/>
              <a:sym typeface="Microsoft Yahei"/>
            </a:endParaRPr>
          </a:p>
          <a:p>
            <a:pPr indent="-457200" lvl="0" marL="457200" marR="0" rtl="0" algn="l">
              <a:lnSpc>
                <a:spcPct val="120000"/>
              </a:lnSpc>
              <a:spcBef>
                <a:spcPts val="0"/>
              </a:spcBef>
              <a:spcAft>
                <a:spcPts val="0"/>
              </a:spcAft>
              <a:buClr>
                <a:srgbClr val="445469"/>
              </a:buClr>
              <a:buSzPts val="3600"/>
              <a:buFont typeface="Microsoft Yahei"/>
              <a:buAutoNum type="arabicPeriod"/>
            </a:pPr>
            <a:r>
              <a:rPr lang="en-US" sz="3600">
                <a:solidFill>
                  <a:srgbClr val="445469"/>
                </a:solidFill>
                <a:latin typeface="Microsoft Yahei"/>
                <a:ea typeface="Microsoft Yahei"/>
                <a:cs typeface="Microsoft Yahei"/>
                <a:sym typeface="Microsoft Yahei"/>
              </a:rPr>
              <a:t>Valuable and practical insights for energy planners and investors</a:t>
            </a:r>
            <a:endParaRPr sz="3600">
              <a:solidFill>
                <a:srgbClr val="445469"/>
              </a:solidFill>
              <a:latin typeface="Microsoft Yahei"/>
              <a:ea typeface="Microsoft Yahei"/>
              <a:cs typeface="Microsoft Yahei"/>
              <a:sym typeface="Microsoft Yahei"/>
            </a:endParaRPr>
          </a:p>
          <a:p>
            <a:pPr indent="0" lvl="0" marL="457200" marR="0" rtl="0" algn="l">
              <a:lnSpc>
                <a:spcPct val="120000"/>
              </a:lnSpc>
              <a:spcBef>
                <a:spcPts val="0"/>
              </a:spcBef>
              <a:spcAft>
                <a:spcPts val="0"/>
              </a:spcAft>
              <a:buNone/>
            </a:pPr>
            <a:r>
              <a:t/>
            </a:r>
            <a:endParaRPr>
              <a:solidFill>
                <a:srgbClr val="445469"/>
              </a:solidFill>
              <a:latin typeface="Microsoft Yahei"/>
              <a:ea typeface="Microsoft Yahei"/>
              <a:cs typeface="Microsoft Yahei"/>
              <a:sym typeface="Microsoft Ya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158" name="Shape 158"/>
        <p:cNvGrpSpPr/>
        <p:nvPr/>
      </p:nvGrpSpPr>
      <p:grpSpPr>
        <a:xfrm>
          <a:off x="0" y="0"/>
          <a:ext cx="0" cy="0"/>
          <a:chOff x="0" y="0"/>
          <a:chExt cx="0" cy="0"/>
        </a:xfrm>
      </p:grpSpPr>
      <p:pic>
        <p:nvPicPr>
          <p:cNvPr id="159" name="Google Shape;159;g74b1da96b4_0_31"/>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160" name="Google Shape;160;g74b1da96b4_0_31"/>
          <p:cNvSpPr txBox="1"/>
          <p:nvPr/>
        </p:nvSpPr>
        <p:spPr>
          <a:xfrm>
            <a:off x="495189" y="333477"/>
            <a:ext cx="4337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The Data</a:t>
            </a:r>
            <a:endParaRPr b="1" sz="2800">
              <a:solidFill>
                <a:schemeClr val="lt1"/>
              </a:solidFill>
              <a:latin typeface="Microsoft Yahei"/>
              <a:ea typeface="Microsoft Yahei"/>
              <a:cs typeface="Microsoft Yahei"/>
              <a:sym typeface="Microsoft Yahei"/>
            </a:endParaRPr>
          </a:p>
        </p:txBody>
      </p:sp>
      <p:sp>
        <p:nvSpPr>
          <p:cNvPr id="161" name="Google Shape;161;g74b1da96b4_0_31"/>
          <p:cNvSpPr/>
          <p:nvPr/>
        </p:nvSpPr>
        <p:spPr>
          <a:xfrm>
            <a:off x="1683301" y="1238796"/>
            <a:ext cx="8825400" cy="517200"/>
          </a:xfrm>
          <a:prstGeom prst="rect">
            <a:avLst/>
          </a:prstGeom>
          <a:noFill/>
          <a:ln>
            <a:noFill/>
          </a:ln>
        </p:spPr>
        <p:txBody>
          <a:bodyPr anchorCtr="0" anchor="t" bIns="0" lIns="0" spcFirstLastPara="1" rIns="0" wrap="square" tIns="0">
            <a:noAutofit/>
          </a:bodyPr>
          <a:lstStyle/>
          <a:p>
            <a:pPr indent="0" lvl="0" marL="0" rtl="0" algn="l">
              <a:lnSpc>
                <a:spcPct val="120000"/>
              </a:lnSpc>
              <a:spcBef>
                <a:spcPts val="0"/>
              </a:spcBef>
              <a:spcAft>
                <a:spcPts val="0"/>
              </a:spcAft>
              <a:buNone/>
            </a:pPr>
            <a:r>
              <a:t/>
            </a:r>
            <a:endParaRPr sz="1800">
              <a:solidFill>
                <a:srgbClr val="445469"/>
              </a:solidFill>
              <a:latin typeface="Microsoft Yahei"/>
              <a:ea typeface="Microsoft Yahei"/>
              <a:cs typeface="Microsoft Yahei"/>
              <a:sym typeface="Microsoft Yahei"/>
            </a:endParaRPr>
          </a:p>
          <a:p>
            <a:pPr indent="-342900" lvl="0" marL="457200" marR="0" rtl="0" algn="l">
              <a:lnSpc>
                <a:spcPct val="120000"/>
              </a:lnSpc>
              <a:spcBef>
                <a:spcPts val="0"/>
              </a:spcBef>
              <a:spcAft>
                <a:spcPts val="0"/>
              </a:spcAft>
              <a:buClr>
                <a:srgbClr val="445469"/>
              </a:buClr>
              <a:buSzPts val="1800"/>
              <a:buFont typeface="Microsoft Yahei"/>
              <a:buChar char="●"/>
            </a:pPr>
            <a:r>
              <a:rPr lang="en-US" sz="1800">
                <a:solidFill>
                  <a:srgbClr val="445469"/>
                </a:solidFill>
                <a:latin typeface="Microsoft Yahei"/>
                <a:ea typeface="Microsoft Yahei"/>
                <a:cs typeface="Microsoft Yahei"/>
                <a:sym typeface="Microsoft Yahei"/>
              </a:rPr>
              <a:t>The data set is from Kaggle </a:t>
            </a:r>
            <a:r>
              <a:rPr lang="en-US" sz="1800" u="sng">
                <a:solidFill>
                  <a:schemeClr val="hlink"/>
                </a:solidFill>
                <a:latin typeface="Microsoft Yahei"/>
                <a:ea typeface="Microsoft Yahei"/>
                <a:cs typeface="Microsoft Yahei"/>
                <a:sym typeface="Microsoft Yahei"/>
                <a:hlinkClick r:id="rId4"/>
              </a:rPr>
              <a:t>https://www.kaggle.com/cheedcheed/california-renewable-production-20102018</a:t>
            </a:r>
            <a:endParaRPr sz="1800">
              <a:solidFill>
                <a:srgbClr val="445469"/>
              </a:solidFill>
              <a:latin typeface="Microsoft Yahei"/>
              <a:ea typeface="Microsoft Yahei"/>
              <a:cs typeface="Microsoft Yahei"/>
              <a:sym typeface="Microsoft Yahei"/>
            </a:endParaRPr>
          </a:p>
          <a:p>
            <a:pPr indent="-342900" lvl="0" marL="457200" marR="0" rtl="0" algn="l">
              <a:lnSpc>
                <a:spcPct val="120000"/>
              </a:lnSpc>
              <a:spcBef>
                <a:spcPts val="0"/>
              </a:spcBef>
              <a:spcAft>
                <a:spcPts val="0"/>
              </a:spcAft>
              <a:buClr>
                <a:srgbClr val="445469"/>
              </a:buClr>
              <a:buSzPts val="1800"/>
              <a:buFont typeface="Microsoft Yahei"/>
              <a:buChar char="●"/>
            </a:pPr>
            <a:r>
              <a:rPr lang="en-US" sz="1800">
                <a:solidFill>
                  <a:srgbClr val="445469"/>
                </a:solidFill>
                <a:latin typeface="Microsoft Yahei"/>
                <a:ea typeface="Microsoft Yahei"/>
                <a:cs typeface="Microsoft Yahei"/>
                <a:sym typeface="Microsoft Yahei"/>
              </a:rPr>
              <a:t>The original source is </a:t>
            </a:r>
            <a:r>
              <a:rPr lang="en-US" sz="1800" u="sng">
                <a:solidFill>
                  <a:schemeClr val="hlink"/>
                </a:solidFill>
                <a:latin typeface="Microsoft Yahei"/>
                <a:ea typeface="Microsoft Yahei"/>
                <a:cs typeface="Microsoft Yahei"/>
                <a:sym typeface="Microsoft Yahei"/>
                <a:hlinkClick r:id="rId5"/>
              </a:rPr>
              <a:t>California ISO</a:t>
            </a:r>
            <a:r>
              <a:rPr lang="en-US" sz="1800">
                <a:solidFill>
                  <a:srgbClr val="445469"/>
                </a:solidFill>
                <a:latin typeface="Microsoft Yahei"/>
                <a:ea typeface="Microsoft Yahei"/>
                <a:cs typeface="Microsoft Yahei"/>
                <a:sym typeface="Microsoft Yahei"/>
              </a:rPr>
              <a:t> (CISO)</a:t>
            </a:r>
            <a:endParaRPr sz="1800">
              <a:solidFill>
                <a:srgbClr val="445469"/>
              </a:solidFill>
              <a:latin typeface="Microsoft Yahei"/>
              <a:ea typeface="Microsoft Yahei"/>
              <a:cs typeface="Microsoft Yahei"/>
              <a:sym typeface="Microsoft Yahei"/>
            </a:endParaRPr>
          </a:p>
          <a:p>
            <a:pPr indent="-342900" lvl="0" marL="457200" rtl="0" algn="l">
              <a:spcBef>
                <a:spcPts val="0"/>
              </a:spcBef>
              <a:spcAft>
                <a:spcPts val="0"/>
              </a:spcAft>
              <a:buClr>
                <a:srgbClr val="445469"/>
              </a:buClr>
              <a:buSzPts val="1800"/>
              <a:buFont typeface="Microsoft Yahei"/>
              <a:buChar char="●"/>
            </a:pPr>
            <a:r>
              <a:rPr lang="en-US" sz="1800">
                <a:solidFill>
                  <a:srgbClr val="445469"/>
                </a:solidFill>
                <a:latin typeface="Microsoft Yahei"/>
                <a:ea typeface="Microsoft Yahei"/>
                <a:cs typeface="Microsoft Yahei"/>
                <a:sym typeface="Microsoft Yahei"/>
              </a:rPr>
              <a:t>Highly trustworthy source!</a:t>
            </a:r>
            <a:endParaRPr sz="1800">
              <a:solidFill>
                <a:srgbClr val="445469"/>
              </a:solidFill>
              <a:latin typeface="Microsoft Yahei"/>
              <a:ea typeface="Microsoft Yahei"/>
              <a:cs typeface="Microsoft Yahei"/>
              <a:sym typeface="Microsoft Yahei"/>
            </a:endParaRPr>
          </a:p>
        </p:txBody>
      </p:sp>
      <p:pic>
        <p:nvPicPr>
          <p:cNvPr id="162" name="Google Shape;162;g74b1da96b4_0_31"/>
          <p:cNvPicPr preferRelativeResize="0"/>
          <p:nvPr/>
        </p:nvPicPr>
        <p:blipFill>
          <a:blip r:embed="rId6">
            <a:alphaModFix/>
          </a:blip>
          <a:stretch>
            <a:fillRect/>
          </a:stretch>
        </p:blipFill>
        <p:spPr>
          <a:xfrm>
            <a:off x="1600200" y="4110691"/>
            <a:ext cx="8991600" cy="1971675"/>
          </a:xfrm>
          <a:prstGeom prst="rect">
            <a:avLst/>
          </a:prstGeom>
          <a:noFill/>
          <a:ln>
            <a:noFill/>
          </a:ln>
        </p:spPr>
      </p:pic>
      <p:pic>
        <p:nvPicPr>
          <p:cNvPr id="163" name="Google Shape;163;g74b1da96b4_0_31"/>
          <p:cNvPicPr preferRelativeResize="0"/>
          <p:nvPr/>
        </p:nvPicPr>
        <p:blipFill>
          <a:blip r:embed="rId7">
            <a:alphaModFix/>
          </a:blip>
          <a:stretch>
            <a:fillRect/>
          </a:stretch>
        </p:blipFill>
        <p:spPr>
          <a:xfrm>
            <a:off x="8967550" y="285516"/>
            <a:ext cx="2333625" cy="619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168" name="Shape 168"/>
        <p:cNvGrpSpPr/>
        <p:nvPr/>
      </p:nvGrpSpPr>
      <p:grpSpPr>
        <a:xfrm>
          <a:off x="0" y="0"/>
          <a:ext cx="0" cy="0"/>
          <a:chOff x="0" y="0"/>
          <a:chExt cx="0" cy="0"/>
        </a:xfrm>
      </p:grpSpPr>
      <p:pic>
        <p:nvPicPr>
          <p:cNvPr id="169" name="Google Shape;169;g74b1da96b4_0_24"/>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170" name="Google Shape;170;g74b1da96b4_0_24"/>
          <p:cNvSpPr txBox="1"/>
          <p:nvPr/>
        </p:nvSpPr>
        <p:spPr>
          <a:xfrm>
            <a:off x="495189" y="333490"/>
            <a:ext cx="4337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Data Preparation</a:t>
            </a:r>
            <a:endParaRPr b="1" sz="2800">
              <a:solidFill>
                <a:schemeClr val="lt1"/>
              </a:solidFill>
              <a:latin typeface="Microsoft Yahei"/>
              <a:ea typeface="Microsoft Yahei"/>
              <a:cs typeface="Microsoft Yahei"/>
              <a:sym typeface="Microsoft Yahei"/>
            </a:endParaRPr>
          </a:p>
        </p:txBody>
      </p:sp>
      <p:sp>
        <p:nvSpPr>
          <p:cNvPr id="171" name="Google Shape;171;g74b1da96b4_0_24"/>
          <p:cNvSpPr/>
          <p:nvPr/>
        </p:nvSpPr>
        <p:spPr>
          <a:xfrm>
            <a:off x="2056151" y="856696"/>
            <a:ext cx="8825400" cy="517200"/>
          </a:xfrm>
          <a:prstGeom prst="rect">
            <a:avLst/>
          </a:prstGeom>
          <a:noFill/>
          <a:ln>
            <a:noFill/>
          </a:ln>
        </p:spPr>
        <p:txBody>
          <a:bodyPr anchorCtr="0" anchor="t" bIns="0" lIns="0" spcFirstLastPara="1" rIns="0" wrap="square" tIns="0">
            <a:noAutofit/>
          </a:bodyPr>
          <a:lstStyle/>
          <a:p>
            <a:pPr indent="-342900" lvl="0" marL="457200" marR="0" rtl="0" algn="l">
              <a:lnSpc>
                <a:spcPct val="120000"/>
              </a:lnSpc>
              <a:spcBef>
                <a:spcPts val="0"/>
              </a:spcBef>
              <a:spcAft>
                <a:spcPts val="0"/>
              </a:spcAft>
              <a:buClr>
                <a:srgbClr val="445469"/>
              </a:buClr>
              <a:buSzPts val="1800"/>
              <a:buFont typeface="Microsoft Yahei"/>
              <a:buChar char="●"/>
            </a:pPr>
            <a:r>
              <a:rPr lang="en-US" sz="1800">
                <a:solidFill>
                  <a:srgbClr val="445469"/>
                </a:solidFill>
                <a:latin typeface="Microsoft Yahei"/>
                <a:ea typeface="Microsoft Yahei"/>
                <a:cs typeface="Microsoft Yahei"/>
                <a:sym typeface="Microsoft Yahei"/>
              </a:rPr>
              <a:t>Used timestamp variable to generate hour and month indicator variables to explore seasonality hypothesis</a:t>
            </a:r>
            <a:endParaRPr sz="1800">
              <a:solidFill>
                <a:srgbClr val="445469"/>
              </a:solidFill>
              <a:latin typeface="Microsoft Yahei"/>
              <a:ea typeface="Microsoft Yahei"/>
              <a:cs typeface="Microsoft Yahei"/>
              <a:sym typeface="Microsoft Yahei"/>
            </a:endParaRPr>
          </a:p>
          <a:p>
            <a:pPr indent="-342900" lvl="0" marL="457200" marR="0" rtl="0" algn="l">
              <a:lnSpc>
                <a:spcPct val="120000"/>
              </a:lnSpc>
              <a:spcBef>
                <a:spcPts val="0"/>
              </a:spcBef>
              <a:spcAft>
                <a:spcPts val="0"/>
              </a:spcAft>
              <a:buClr>
                <a:srgbClr val="445469"/>
              </a:buClr>
              <a:buSzPts val="1800"/>
              <a:buFont typeface="Microsoft Yahei"/>
              <a:buChar char="●"/>
            </a:pPr>
            <a:r>
              <a:rPr lang="en-US" sz="1800">
                <a:solidFill>
                  <a:srgbClr val="445469"/>
                </a:solidFill>
                <a:latin typeface="Microsoft Yahei"/>
                <a:ea typeface="Microsoft Yahei"/>
                <a:cs typeface="Microsoft Yahei"/>
                <a:sym typeface="Microsoft Yahei"/>
              </a:rPr>
              <a:t>Removed SOLAR variable which contained 70% missing values</a:t>
            </a:r>
            <a:endParaRPr sz="1800">
              <a:solidFill>
                <a:srgbClr val="445469"/>
              </a:solidFill>
              <a:latin typeface="Microsoft Yahei"/>
              <a:ea typeface="Microsoft Yahei"/>
              <a:cs typeface="Microsoft Yahei"/>
              <a:sym typeface="Microsoft Yahei"/>
            </a:endParaRPr>
          </a:p>
          <a:p>
            <a:pPr indent="-342900" lvl="0" marL="457200" marR="0" rtl="0" algn="l">
              <a:lnSpc>
                <a:spcPct val="120000"/>
              </a:lnSpc>
              <a:spcBef>
                <a:spcPts val="0"/>
              </a:spcBef>
              <a:spcAft>
                <a:spcPts val="0"/>
              </a:spcAft>
              <a:buClr>
                <a:srgbClr val="445469"/>
              </a:buClr>
              <a:buSzPts val="1800"/>
              <a:buFont typeface="Microsoft Yahei"/>
              <a:buChar char="●"/>
            </a:pPr>
            <a:r>
              <a:rPr lang="en-US" sz="1800">
                <a:solidFill>
                  <a:srgbClr val="445469"/>
                </a:solidFill>
                <a:latin typeface="Microsoft Yahei"/>
                <a:ea typeface="Microsoft Yahei"/>
                <a:cs typeface="Microsoft Yahei"/>
                <a:sym typeface="Microsoft Yahei"/>
              </a:rPr>
              <a:t>Post-preparation variables below:</a:t>
            </a:r>
            <a:endParaRPr sz="1800">
              <a:solidFill>
                <a:srgbClr val="445469"/>
              </a:solidFill>
              <a:latin typeface="Microsoft Yahei"/>
              <a:ea typeface="Microsoft Yahei"/>
              <a:cs typeface="Microsoft Yahei"/>
              <a:sym typeface="Microsoft Yahei"/>
            </a:endParaRPr>
          </a:p>
        </p:txBody>
      </p:sp>
      <p:pic>
        <p:nvPicPr>
          <p:cNvPr id="172" name="Google Shape;172;g74b1da96b4_0_24"/>
          <p:cNvPicPr preferRelativeResize="0"/>
          <p:nvPr/>
        </p:nvPicPr>
        <p:blipFill>
          <a:blip r:embed="rId4">
            <a:alphaModFix/>
          </a:blip>
          <a:stretch>
            <a:fillRect/>
          </a:stretch>
        </p:blipFill>
        <p:spPr>
          <a:xfrm>
            <a:off x="3074114" y="2236875"/>
            <a:ext cx="5900914" cy="448182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177" name="Shape 177"/>
        <p:cNvGrpSpPr/>
        <p:nvPr/>
      </p:nvGrpSpPr>
      <p:grpSpPr>
        <a:xfrm>
          <a:off x="0" y="0"/>
          <a:ext cx="0" cy="0"/>
          <a:chOff x="0" y="0"/>
          <a:chExt cx="0" cy="0"/>
        </a:xfrm>
      </p:grpSpPr>
      <p:pic>
        <p:nvPicPr>
          <p:cNvPr id="178" name="Google Shape;178;g74b1da96b4_0_17"/>
          <p:cNvPicPr preferRelativeResize="0"/>
          <p:nvPr/>
        </p:nvPicPr>
        <p:blipFill>
          <a:blip r:embed="rId3">
            <a:alphaModFix/>
          </a:blip>
          <a:stretch>
            <a:fillRect/>
          </a:stretch>
        </p:blipFill>
        <p:spPr>
          <a:xfrm>
            <a:off x="2853763" y="159650"/>
            <a:ext cx="6663782" cy="6705600"/>
          </a:xfrm>
          <a:prstGeom prst="rect">
            <a:avLst/>
          </a:prstGeom>
          <a:noFill/>
          <a:ln>
            <a:noFill/>
          </a:ln>
        </p:spPr>
      </p:pic>
      <p:pic>
        <p:nvPicPr>
          <p:cNvPr id="179" name="Google Shape;179;g74b1da96b4_0_17"/>
          <p:cNvPicPr preferRelativeResize="0"/>
          <p:nvPr/>
        </p:nvPicPr>
        <p:blipFill rotWithShape="1">
          <a:blip r:embed="rId4">
            <a:alphaModFix/>
          </a:blip>
          <a:srcRect b="5215" l="13629" r="6714" t="9292"/>
          <a:stretch/>
        </p:blipFill>
        <p:spPr>
          <a:xfrm>
            <a:off x="261257" y="159659"/>
            <a:ext cx="949377" cy="870857"/>
          </a:xfrm>
          <a:prstGeom prst="rect">
            <a:avLst/>
          </a:prstGeom>
          <a:noFill/>
          <a:ln>
            <a:noFill/>
          </a:ln>
        </p:spPr>
      </p:pic>
      <p:sp>
        <p:nvSpPr>
          <p:cNvPr id="180" name="Google Shape;180;g74b1da96b4_0_17"/>
          <p:cNvSpPr txBox="1"/>
          <p:nvPr/>
        </p:nvSpPr>
        <p:spPr>
          <a:xfrm>
            <a:off x="495189" y="333477"/>
            <a:ext cx="4337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chemeClr val="lt1"/>
                </a:solidFill>
                <a:latin typeface="Microsoft Yahei"/>
                <a:ea typeface="Microsoft Yahei"/>
                <a:cs typeface="Microsoft Yahei"/>
                <a:sym typeface="Microsoft Yahei"/>
              </a:rPr>
              <a:t>Descriptive Statistics 1</a:t>
            </a:r>
            <a:endParaRPr b="1" sz="2800">
              <a:latin typeface="Microsoft Yahei"/>
              <a:ea typeface="Microsoft Yahei"/>
              <a:cs typeface="Microsoft Yahei"/>
              <a:sym typeface="Microsoft Yahei"/>
            </a:endParaRPr>
          </a:p>
          <a:p>
            <a:pPr indent="0" lvl="0" marL="0" marR="0" rtl="0" algn="l">
              <a:spcBef>
                <a:spcPts val="0"/>
              </a:spcBef>
              <a:spcAft>
                <a:spcPts val="0"/>
              </a:spcAft>
              <a:buNone/>
            </a:pPr>
            <a:r>
              <a:t/>
            </a:r>
            <a:endParaRPr b="1" sz="2800">
              <a:solidFill>
                <a:schemeClr val="lt1"/>
              </a:solidFill>
              <a:latin typeface="Microsoft Yahei"/>
              <a:ea typeface="Microsoft Yahei"/>
              <a:cs typeface="Microsoft Yahei"/>
              <a:sym typeface="Microsoft Yahei"/>
            </a:endParaRPr>
          </a:p>
        </p:txBody>
      </p:sp>
      <p:pic>
        <p:nvPicPr>
          <p:cNvPr id="181" name="Google Shape;181;g74b1da96b4_0_17"/>
          <p:cNvPicPr preferRelativeResize="0"/>
          <p:nvPr/>
        </p:nvPicPr>
        <p:blipFill>
          <a:blip r:embed="rId5">
            <a:alphaModFix/>
          </a:blip>
          <a:stretch>
            <a:fillRect/>
          </a:stretch>
        </p:blipFill>
        <p:spPr>
          <a:xfrm>
            <a:off x="323563" y="1549658"/>
            <a:ext cx="11402026" cy="3758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D8D8D8"/>
        </a:solidFill>
      </p:bgPr>
    </p:bg>
    <p:spTree>
      <p:nvGrpSpPr>
        <p:cNvPr id="186" name="Shape 186"/>
        <p:cNvGrpSpPr/>
        <p:nvPr/>
      </p:nvGrpSpPr>
      <p:grpSpPr>
        <a:xfrm>
          <a:off x="0" y="0"/>
          <a:ext cx="0" cy="0"/>
          <a:chOff x="0" y="0"/>
          <a:chExt cx="0" cy="0"/>
        </a:xfrm>
      </p:grpSpPr>
      <p:pic>
        <p:nvPicPr>
          <p:cNvPr id="187" name="Google Shape;187;g74b1da96b4_0_57"/>
          <p:cNvPicPr preferRelativeResize="0"/>
          <p:nvPr/>
        </p:nvPicPr>
        <p:blipFill rotWithShape="1">
          <a:blip r:embed="rId3">
            <a:alphaModFix/>
          </a:blip>
          <a:srcRect b="5215" l="13629" r="6714" t="9292"/>
          <a:stretch/>
        </p:blipFill>
        <p:spPr>
          <a:xfrm>
            <a:off x="261257" y="159659"/>
            <a:ext cx="949377" cy="870857"/>
          </a:xfrm>
          <a:prstGeom prst="rect">
            <a:avLst/>
          </a:prstGeom>
          <a:noFill/>
          <a:ln>
            <a:noFill/>
          </a:ln>
        </p:spPr>
      </p:pic>
      <p:sp>
        <p:nvSpPr>
          <p:cNvPr id="188" name="Google Shape;188;g74b1da96b4_0_57"/>
          <p:cNvSpPr txBox="1"/>
          <p:nvPr/>
        </p:nvSpPr>
        <p:spPr>
          <a:xfrm>
            <a:off x="495198" y="333475"/>
            <a:ext cx="8972400" cy="52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2800">
                <a:solidFill>
                  <a:schemeClr val="lt1"/>
                </a:solidFill>
                <a:latin typeface="Microsoft Yahei"/>
                <a:ea typeface="Microsoft Yahei"/>
                <a:cs typeface="Microsoft Yahei"/>
                <a:sym typeface="Microsoft Yahei"/>
              </a:rPr>
              <a:t>Target Variable - SMALL HYDRO - Justification: </a:t>
            </a:r>
            <a:endParaRPr b="1" sz="2800">
              <a:solidFill>
                <a:schemeClr val="lt1"/>
              </a:solidFill>
              <a:latin typeface="Microsoft Yahei"/>
              <a:ea typeface="Microsoft Yahei"/>
              <a:cs typeface="Microsoft Yahei"/>
              <a:sym typeface="Microsoft Yahei"/>
            </a:endParaRPr>
          </a:p>
          <a:p>
            <a:pPr indent="0" lvl="0" marL="0" rtl="0" algn="l">
              <a:spcBef>
                <a:spcPts val="0"/>
              </a:spcBef>
              <a:spcAft>
                <a:spcPts val="0"/>
              </a:spcAft>
              <a:buNone/>
            </a:pPr>
            <a:r>
              <a:rPr b="1" lang="en-US" sz="2400">
                <a:solidFill>
                  <a:schemeClr val="lt1"/>
                </a:solidFill>
                <a:latin typeface="Microsoft Yahei"/>
                <a:ea typeface="Microsoft Yahei"/>
                <a:cs typeface="Microsoft Yahei"/>
                <a:sym typeface="Microsoft Yahei"/>
              </a:rPr>
              <a:t>Statistics, Policy, Economics</a:t>
            </a:r>
            <a:endParaRPr b="1" sz="2400">
              <a:solidFill>
                <a:schemeClr val="lt1"/>
              </a:solidFill>
              <a:latin typeface="Microsoft Yahei"/>
              <a:ea typeface="Microsoft Yahei"/>
              <a:cs typeface="Microsoft Yahei"/>
              <a:sym typeface="Microsoft Yahei"/>
            </a:endParaRPr>
          </a:p>
          <a:p>
            <a:pPr indent="0" lvl="0" marL="0" rtl="0" algn="l">
              <a:spcBef>
                <a:spcPts val="0"/>
              </a:spcBef>
              <a:spcAft>
                <a:spcPts val="0"/>
              </a:spcAft>
              <a:buClr>
                <a:schemeClr val="dk1"/>
              </a:buClr>
              <a:buFont typeface="Arial"/>
              <a:buNone/>
            </a:pPr>
            <a:r>
              <a:t/>
            </a:r>
            <a:endParaRPr b="1" sz="2400">
              <a:solidFill>
                <a:schemeClr val="lt1"/>
              </a:solidFill>
              <a:latin typeface="Microsoft Yahei"/>
              <a:ea typeface="Microsoft Yahei"/>
              <a:cs typeface="Microsoft Yahei"/>
              <a:sym typeface="Microsoft Yahei"/>
            </a:endParaRPr>
          </a:p>
          <a:p>
            <a:pPr indent="0" lvl="0" marL="0" marR="0" rtl="0" algn="l">
              <a:spcBef>
                <a:spcPts val="0"/>
              </a:spcBef>
              <a:spcAft>
                <a:spcPts val="0"/>
              </a:spcAft>
              <a:buNone/>
            </a:pPr>
            <a:r>
              <a:t/>
            </a:r>
            <a:endParaRPr b="1" sz="2800">
              <a:solidFill>
                <a:schemeClr val="lt1"/>
              </a:solidFill>
              <a:latin typeface="Microsoft Yahei"/>
              <a:ea typeface="Microsoft Yahei"/>
              <a:cs typeface="Microsoft Yahei"/>
              <a:sym typeface="Microsoft Yahei"/>
            </a:endParaRPr>
          </a:p>
          <a:p>
            <a:pPr indent="0" lvl="0" marL="0" marR="0" rtl="0" algn="l">
              <a:spcBef>
                <a:spcPts val="0"/>
              </a:spcBef>
              <a:spcAft>
                <a:spcPts val="0"/>
              </a:spcAft>
              <a:buNone/>
            </a:pPr>
            <a:r>
              <a:t/>
            </a:r>
            <a:endParaRPr b="1" sz="2800">
              <a:solidFill>
                <a:schemeClr val="lt1"/>
              </a:solidFill>
              <a:latin typeface="Microsoft Yahei"/>
              <a:ea typeface="Microsoft Yahei"/>
              <a:cs typeface="Microsoft Yahei"/>
              <a:sym typeface="Microsoft Yahei"/>
            </a:endParaRPr>
          </a:p>
        </p:txBody>
      </p:sp>
      <p:sp>
        <p:nvSpPr>
          <p:cNvPr id="189" name="Google Shape;189;g74b1da96b4_0_57"/>
          <p:cNvSpPr/>
          <p:nvPr/>
        </p:nvSpPr>
        <p:spPr>
          <a:xfrm>
            <a:off x="1722000" y="4786625"/>
            <a:ext cx="4137300" cy="1865100"/>
          </a:xfrm>
          <a:prstGeom prst="rect">
            <a:avLst/>
          </a:prstGeom>
          <a:noFill/>
          <a:ln>
            <a:noFill/>
          </a:ln>
        </p:spPr>
        <p:txBody>
          <a:bodyPr anchorCtr="0" anchor="t" bIns="0" lIns="0" spcFirstLastPara="1" rIns="0" wrap="square" tIns="0">
            <a:noAutofit/>
          </a:bodyPr>
          <a:lstStyle/>
          <a:p>
            <a:pPr indent="-317500" lvl="0" marL="457200" marR="0" rtl="0" algn="l">
              <a:lnSpc>
                <a:spcPct val="120000"/>
              </a:lnSpc>
              <a:spcBef>
                <a:spcPts val="0"/>
              </a:spcBef>
              <a:spcAft>
                <a:spcPts val="0"/>
              </a:spcAft>
              <a:buClr>
                <a:srgbClr val="445469"/>
              </a:buClr>
              <a:buSzPts val="1400"/>
              <a:buFont typeface="Microsoft Yahei"/>
              <a:buChar char="●"/>
            </a:pPr>
            <a:r>
              <a:rPr lang="en-US">
                <a:solidFill>
                  <a:srgbClr val="445469"/>
                </a:solidFill>
                <a:latin typeface="Microsoft Yahei"/>
                <a:ea typeface="Microsoft Yahei"/>
                <a:cs typeface="Microsoft Yahei"/>
                <a:sym typeface="Microsoft Yahei"/>
              </a:rPr>
              <a:t>Statistics: Approximately normal distribution and relatively large </a:t>
            </a:r>
            <a:r>
              <a:rPr lang="en-US">
                <a:solidFill>
                  <a:srgbClr val="445469"/>
                </a:solidFill>
                <a:latin typeface="Microsoft Yahei"/>
                <a:ea typeface="Microsoft Yahei"/>
                <a:cs typeface="Microsoft Yahei"/>
                <a:sym typeface="Microsoft Yahei"/>
              </a:rPr>
              <a:t>correlation</a:t>
            </a:r>
            <a:r>
              <a:rPr lang="en-US">
                <a:solidFill>
                  <a:srgbClr val="445469"/>
                </a:solidFill>
                <a:latin typeface="Microsoft Yahei"/>
                <a:ea typeface="Microsoft Yahei"/>
                <a:cs typeface="Microsoft Yahei"/>
                <a:sym typeface="Microsoft Yahei"/>
              </a:rPr>
              <a:t> coefficients with other variables</a:t>
            </a:r>
            <a:endParaRPr>
              <a:solidFill>
                <a:srgbClr val="445469"/>
              </a:solidFill>
              <a:latin typeface="Microsoft Yahei"/>
              <a:ea typeface="Microsoft Yahei"/>
              <a:cs typeface="Microsoft Yahei"/>
              <a:sym typeface="Microsoft Yahei"/>
            </a:endParaRPr>
          </a:p>
          <a:p>
            <a:pPr indent="-317500" lvl="0" marL="457200" marR="0" rtl="0" algn="l">
              <a:lnSpc>
                <a:spcPct val="120000"/>
              </a:lnSpc>
              <a:spcBef>
                <a:spcPts val="0"/>
              </a:spcBef>
              <a:spcAft>
                <a:spcPts val="0"/>
              </a:spcAft>
              <a:buClr>
                <a:srgbClr val="445469"/>
              </a:buClr>
              <a:buSzPts val="1400"/>
              <a:buFont typeface="Microsoft Yahei"/>
              <a:buChar char="●"/>
            </a:pPr>
            <a:r>
              <a:rPr lang="en-US">
                <a:solidFill>
                  <a:srgbClr val="445469"/>
                </a:solidFill>
                <a:latin typeface="Microsoft Yahei"/>
                <a:ea typeface="Microsoft Yahei"/>
                <a:cs typeface="Microsoft Yahei"/>
                <a:sym typeface="Microsoft Yahei"/>
              </a:rPr>
              <a:t>Policy: Guide energy production to meet emissions targets in California</a:t>
            </a:r>
            <a:endParaRPr>
              <a:solidFill>
                <a:srgbClr val="445469"/>
              </a:solidFill>
              <a:latin typeface="Microsoft Yahei"/>
              <a:ea typeface="Microsoft Yahei"/>
              <a:cs typeface="Microsoft Yahei"/>
              <a:sym typeface="Microsoft Yahei"/>
            </a:endParaRPr>
          </a:p>
          <a:p>
            <a:pPr indent="-317500" lvl="0" marL="457200" marR="0" rtl="0" algn="l">
              <a:lnSpc>
                <a:spcPct val="120000"/>
              </a:lnSpc>
              <a:spcBef>
                <a:spcPts val="0"/>
              </a:spcBef>
              <a:spcAft>
                <a:spcPts val="0"/>
              </a:spcAft>
              <a:buClr>
                <a:srgbClr val="445469"/>
              </a:buClr>
              <a:buSzPts val="1400"/>
              <a:buFont typeface="Microsoft Yahei"/>
              <a:buChar char="●"/>
            </a:pPr>
            <a:r>
              <a:rPr lang="en-US">
                <a:solidFill>
                  <a:srgbClr val="445469"/>
                </a:solidFill>
                <a:latin typeface="Microsoft Yahei"/>
                <a:ea typeface="Microsoft Yahei"/>
                <a:cs typeface="Microsoft Yahei"/>
                <a:sym typeface="Microsoft Yahei"/>
              </a:rPr>
              <a:t>Economics and Environment: Evaluate effectiveness of Small Hydro production</a:t>
            </a:r>
            <a:endParaRPr>
              <a:solidFill>
                <a:srgbClr val="445469"/>
              </a:solidFill>
              <a:latin typeface="Microsoft Yahei"/>
              <a:ea typeface="Microsoft Yahei"/>
              <a:cs typeface="Microsoft Yahei"/>
              <a:sym typeface="Microsoft Yahei"/>
            </a:endParaRPr>
          </a:p>
        </p:txBody>
      </p:sp>
      <p:pic>
        <p:nvPicPr>
          <p:cNvPr id="190" name="Google Shape;190;g74b1da96b4_0_57"/>
          <p:cNvPicPr preferRelativeResize="0"/>
          <p:nvPr/>
        </p:nvPicPr>
        <p:blipFill>
          <a:blip r:embed="rId4">
            <a:alphaModFix/>
          </a:blip>
          <a:stretch>
            <a:fillRect/>
          </a:stretch>
        </p:blipFill>
        <p:spPr>
          <a:xfrm>
            <a:off x="152400" y="1182925"/>
            <a:ext cx="5706816" cy="3453838"/>
          </a:xfrm>
          <a:prstGeom prst="rect">
            <a:avLst/>
          </a:prstGeom>
          <a:noFill/>
          <a:ln>
            <a:noFill/>
          </a:ln>
        </p:spPr>
      </p:pic>
      <p:pic>
        <p:nvPicPr>
          <p:cNvPr id="191" name="Google Shape;191;g74b1da96b4_0_57"/>
          <p:cNvPicPr preferRelativeResize="0"/>
          <p:nvPr/>
        </p:nvPicPr>
        <p:blipFill>
          <a:blip r:embed="rId5">
            <a:alphaModFix/>
          </a:blip>
          <a:stretch>
            <a:fillRect/>
          </a:stretch>
        </p:blipFill>
        <p:spPr>
          <a:xfrm>
            <a:off x="6695830" y="856675"/>
            <a:ext cx="4535775" cy="579514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2015-09-01T03:04:36Z</dcterms:created>
  <dc:creator>优品PPT</dc:creator>
</cp:coreProperties>
</file>